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80" r:id="rId3"/>
    <p:sldId id="281" r:id="rId4"/>
    <p:sldId id="282" r:id="rId5"/>
    <p:sldId id="283" r:id="rId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3239"/>
    <a:srgbClr val="48AAE0"/>
    <a:srgbClr val="001D42"/>
    <a:srgbClr val="323232"/>
    <a:srgbClr val="E1D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p:restoredTop sz="94674"/>
  </p:normalViewPr>
  <p:slideViewPr>
    <p:cSldViewPr snapToGrid="0">
      <p:cViewPr varScale="1">
        <p:scale>
          <a:sx n="124" d="100"/>
          <a:sy n="124" d="100"/>
        </p:scale>
        <p:origin x="61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73A05-0611-4343-863F-2EE296F3C692}" type="datetimeFigureOut">
              <a:rPr lang="es-GT" smtClean="0"/>
              <a:t>30/06/23</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CA1B-7F25-3C43-AE0A-14E087A0CD42}" type="slidenum">
              <a:rPr lang="es-GT" smtClean="0"/>
              <a:t>‹Nº›</a:t>
            </a:fld>
            <a:endParaRPr lang="es-GT"/>
          </a:p>
        </p:txBody>
      </p:sp>
    </p:spTree>
    <p:extLst>
      <p:ext uri="{BB962C8B-B14F-4D97-AF65-F5344CB8AC3E}">
        <p14:creationId xmlns:p14="http://schemas.microsoft.com/office/powerpoint/2010/main" val="324708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C8C3CA1B-7F25-3C43-AE0A-14E087A0CD42}" type="slidenum">
              <a:rPr lang="es-GT" smtClean="0"/>
              <a:t>3</a:t>
            </a:fld>
            <a:endParaRPr lang="es-GT"/>
          </a:p>
        </p:txBody>
      </p:sp>
    </p:spTree>
    <p:extLst>
      <p:ext uri="{BB962C8B-B14F-4D97-AF65-F5344CB8AC3E}">
        <p14:creationId xmlns:p14="http://schemas.microsoft.com/office/powerpoint/2010/main" val="231980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C8C3CA1B-7F25-3C43-AE0A-14E087A0CD42}" type="slidenum">
              <a:rPr lang="es-GT" smtClean="0"/>
              <a:t>5</a:t>
            </a:fld>
            <a:endParaRPr lang="es-GT"/>
          </a:p>
        </p:txBody>
      </p:sp>
    </p:spTree>
    <p:extLst>
      <p:ext uri="{BB962C8B-B14F-4D97-AF65-F5344CB8AC3E}">
        <p14:creationId xmlns:p14="http://schemas.microsoft.com/office/powerpoint/2010/main" val="3545638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7909B21-ECA2-7981-C189-1D8C0B7D8B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171A9748-8F85-DBDF-7213-2BFF7D8FC4F7}"/>
              </a:ext>
            </a:extLst>
          </p:cNvPr>
          <p:cNvSpPr/>
          <p:nvPr userDrawn="1"/>
        </p:nvSpPr>
        <p:spPr>
          <a:xfrm>
            <a:off x="9548261" y="5611528"/>
            <a:ext cx="2107933" cy="5967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66607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584DF9F-6D49-DC26-E52C-0993E5067C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p:txBody>
          <a:bodyPr/>
          <a:lstStyle>
            <a:lvl1pPr>
              <a:defRPr>
                <a:solidFill>
                  <a:srgbClr val="E1DE31"/>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2025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310D5B4-0490-AEC9-AB0B-95B3C2A8B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p:txBody>
          <a:bodyPr/>
          <a:lstStyle>
            <a:lvl1pPr>
              <a:defRPr>
                <a:solidFill>
                  <a:srgbClr val="001D42"/>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144308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044DC1F-78EE-88E8-18F6-F03CD4CC9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p:txBody>
          <a:bodyPr/>
          <a:lstStyle>
            <a:lvl1pPr>
              <a:defRPr>
                <a:solidFill>
                  <a:srgbClr val="001D42"/>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384651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27D08F9-7425-611A-78B3-C9253EEA1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a:xfrm>
            <a:off x="1479550" y="365125"/>
            <a:ext cx="9232900" cy="1325563"/>
          </a:xfrm>
        </p:spPr>
        <p:txBody>
          <a:bodyPr/>
          <a:lstStyle>
            <a:lvl1pPr algn="ctr">
              <a:defRPr>
                <a:solidFill>
                  <a:srgbClr val="001D42"/>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p:txBody>
          <a:bodyPr/>
          <a:lstStyle>
            <a:lvl1pPr>
              <a:defRPr>
                <a:solidFill>
                  <a:srgbClr val="323232"/>
                </a:solidFill>
              </a:defRPr>
            </a:lvl1pPr>
            <a:lvl2pPr>
              <a:defRPr>
                <a:solidFill>
                  <a:srgbClr val="323232"/>
                </a:solidFill>
              </a:defRPr>
            </a:lvl2pPr>
            <a:lvl3pPr>
              <a:defRPr>
                <a:solidFill>
                  <a:srgbClr val="323232"/>
                </a:solidFill>
              </a:defRPr>
            </a:lvl3pPr>
            <a:lvl4pPr>
              <a:defRPr>
                <a:solidFill>
                  <a:srgbClr val="323232"/>
                </a:solidFill>
              </a:defRPr>
            </a:lvl4pPr>
            <a:lvl5pPr>
              <a:defRPr>
                <a:solidFill>
                  <a:srgbClr val="323232"/>
                </a:solidFill>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184917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27D5AE-A640-5C05-D7C5-AB534CD13B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C67B4B0-D05C-D4FF-F73C-85D64828BFC2}"/>
              </a:ext>
            </a:extLst>
          </p:cNvPr>
          <p:cNvSpPr>
            <a:spLocks noGrp="1"/>
          </p:cNvSpPr>
          <p:nvPr>
            <p:ph type="title"/>
          </p:nvPr>
        </p:nvSpPr>
        <p:spPr>
          <a:xfrm>
            <a:off x="1479550" y="681037"/>
            <a:ext cx="9232900" cy="1325563"/>
          </a:xfrm>
        </p:spPr>
        <p:txBody>
          <a:bodyPr/>
          <a:lstStyle>
            <a:lvl1pPr algn="ctr">
              <a:defRPr>
                <a:solidFill>
                  <a:srgbClr val="001D42"/>
                </a:solidFill>
              </a:defRPr>
            </a:lvl1pPr>
          </a:lstStyle>
          <a:p>
            <a:r>
              <a:rPr lang="es-MX" dirty="0"/>
              <a:t>Haz clic para modificar el estilo de título del patrón</a:t>
            </a:r>
            <a:endParaRPr lang="es-GT" dirty="0"/>
          </a:p>
        </p:txBody>
      </p:sp>
      <p:sp>
        <p:nvSpPr>
          <p:cNvPr id="3" name="Marcador de contenido 2">
            <a:extLst>
              <a:ext uri="{FF2B5EF4-FFF2-40B4-BE49-F238E27FC236}">
                <a16:creationId xmlns:a16="http://schemas.microsoft.com/office/drawing/2014/main" id="{B2637292-C0D5-1275-4D21-82AAFDC33447}"/>
              </a:ext>
            </a:extLst>
          </p:cNvPr>
          <p:cNvSpPr>
            <a:spLocks noGrp="1"/>
          </p:cNvSpPr>
          <p:nvPr>
            <p:ph idx="1"/>
          </p:nvPr>
        </p:nvSpPr>
        <p:spPr>
          <a:xfrm>
            <a:off x="838200" y="2273299"/>
            <a:ext cx="10515600" cy="3903663"/>
          </a:xfrm>
        </p:spPr>
        <p:txBody>
          <a:bodyPr/>
          <a:lstStyle>
            <a:lvl1pPr>
              <a:defRPr>
                <a:solidFill>
                  <a:srgbClr val="323232"/>
                </a:solidFill>
              </a:defRPr>
            </a:lvl1pPr>
            <a:lvl2pPr>
              <a:defRPr>
                <a:solidFill>
                  <a:srgbClr val="323232"/>
                </a:solidFill>
              </a:defRPr>
            </a:lvl2pPr>
            <a:lvl3pPr>
              <a:defRPr>
                <a:solidFill>
                  <a:srgbClr val="323232"/>
                </a:solidFill>
              </a:defRPr>
            </a:lvl3pPr>
            <a:lvl4pPr>
              <a:defRPr>
                <a:solidFill>
                  <a:srgbClr val="323232"/>
                </a:solidFill>
              </a:defRPr>
            </a:lvl4pPr>
            <a:lvl5pPr>
              <a:defRPr>
                <a:solidFill>
                  <a:srgbClr val="323232"/>
                </a:solidFill>
              </a:defRPr>
            </a:lvl5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pic>
        <p:nvPicPr>
          <p:cNvPr id="10" name="Imagen 9">
            <a:extLst>
              <a:ext uri="{FF2B5EF4-FFF2-40B4-BE49-F238E27FC236}">
                <a16:creationId xmlns:a16="http://schemas.microsoft.com/office/drawing/2014/main" id="{B7F0E548-CB58-D31E-462E-AA99276E70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81037"/>
            <a:ext cx="1686485" cy="546100"/>
          </a:xfrm>
          <a:prstGeom prst="rect">
            <a:avLst/>
          </a:prstGeom>
        </p:spPr>
      </p:pic>
    </p:spTree>
    <p:extLst>
      <p:ext uri="{BB962C8B-B14F-4D97-AF65-F5344CB8AC3E}">
        <p14:creationId xmlns:p14="http://schemas.microsoft.com/office/powerpoint/2010/main" val="3657928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5E0EE5-0BEF-D060-2DF0-DB4D615C1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dirty="0"/>
              <a:t>Haz clic para modificar el estilo de título del patrón</a:t>
            </a:r>
            <a:endParaRPr lang="es-GT" dirty="0"/>
          </a:p>
        </p:txBody>
      </p:sp>
      <p:sp>
        <p:nvSpPr>
          <p:cNvPr id="3" name="Marcador de texto 2">
            <a:extLst>
              <a:ext uri="{FF2B5EF4-FFF2-40B4-BE49-F238E27FC236}">
                <a16:creationId xmlns:a16="http://schemas.microsoft.com/office/drawing/2014/main" id="{78960648-30E6-E531-680B-052CA84D2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GT" dirty="0"/>
          </a:p>
        </p:txBody>
      </p:sp>
      <p:sp>
        <p:nvSpPr>
          <p:cNvPr id="4" name="Marcador de fecha 3">
            <a:extLst>
              <a:ext uri="{FF2B5EF4-FFF2-40B4-BE49-F238E27FC236}">
                <a16:creationId xmlns:a16="http://schemas.microsoft.com/office/drawing/2014/main" id="{0A7DFDF8-6CEA-0908-92F5-8F1B67DED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EAEB4-5D90-BD4B-A707-ABC87D787625}" type="datetimeFigureOut">
              <a:rPr lang="es-GT" smtClean="0"/>
              <a:t>30/06/23</a:t>
            </a:fld>
            <a:endParaRPr lang="es-GT"/>
          </a:p>
        </p:txBody>
      </p:sp>
      <p:sp>
        <p:nvSpPr>
          <p:cNvPr id="5" name="Marcador de pie de página 4">
            <a:extLst>
              <a:ext uri="{FF2B5EF4-FFF2-40B4-BE49-F238E27FC236}">
                <a16:creationId xmlns:a16="http://schemas.microsoft.com/office/drawing/2014/main" id="{95AE1351-A3B9-6E5B-7F7C-93D2AFD59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174F8252-9CC8-3308-9E83-AFD4EDA290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BE9E-D346-D044-AFE1-D40FC8A8ED89}" type="slidenum">
              <a:rPr lang="es-GT" smtClean="0"/>
              <a:t>‹Nº›</a:t>
            </a:fld>
            <a:endParaRPr lang="es-GT"/>
          </a:p>
        </p:txBody>
      </p:sp>
    </p:spTree>
    <p:extLst>
      <p:ext uri="{BB962C8B-B14F-4D97-AF65-F5344CB8AC3E}">
        <p14:creationId xmlns:p14="http://schemas.microsoft.com/office/powerpoint/2010/main" val="2777800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116D6C-18E3-BE7F-CE8E-FB11EB13455B}"/>
              </a:ext>
            </a:extLst>
          </p:cNvPr>
          <p:cNvSpPr/>
          <p:nvPr/>
        </p:nvSpPr>
        <p:spPr>
          <a:xfrm>
            <a:off x="1099335" y="5681609"/>
            <a:ext cx="4572000" cy="5650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CuadroTexto 2">
            <a:extLst>
              <a:ext uri="{FF2B5EF4-FFF2-40B4-BE49-F238E27FC236}">
                <a16:creationId xmlns:a16="http://schemas.microsoft.com/office/drawing/2014/main" id="{4AEF1C38-7B79-28F0-DFC4-5544347AB18D}"/>
              </a:ext>
            </a:extLst>
          </p:cNvPr>
          <p:cNvSpPr txBox="1"/>
          <p:nvPr/>
        </p:nvSpPr>
        <p:spPr>
          <a:xfrm>
            <a:off x="7551506" y="3167390"/>
            <a:ext cx="3472665" cy="523220"/>
          </a:xfrm>
          <a:prstGeom prst="rect">
            <a:avLst/>
          </a:prstGeom>
          <a:noFill/>
        </p:spPr>
        <p:txBody>
          <a:bodyPr wrap="square" rtlCol="0">
            <a:spAutoFit/>
          </a:bodyPr>
          <a:lstStyle/>
          <a:p>
            <a:pPr algn="r"/>
            <a:r>
              <a:rPr lang="es-GT" sz="2800" b="1" dirty="0">
                <a:solidFill>
                  <a:srgbClr val="F63239"/>
                </a:solidFill>
                <a:latin typeface="Open Sans" panose="020B0606030504020204" pitchFamily="34" charset="0"/>
                <a:ea typeface="Open Sans" panose="020B0606030504020204" pitchFamily="34" charset="0"/>
                <a:cs typeface="Open Sans" panose="020B0606030504020204" pitchFamily="34" charset="0"/>
              </a:rPr>
              <a:t>PREPRODUCTION</a:t>
            </a:r>
          </a:p>
        </p:txBody>
      </p:sp>
      <p:pic>
        <p:nvPicPr>
          <p:cNvPr id="4" name="Imagen 3">
            <a:extLst>
              <a:ext uri="{FF2B5EF4-FFF2-40B4-BE49-F238E27FC236}">
                <a16:creationId xmlns:a16="http://schemas.microsoft.com/office/drawing/2014/main" id="{5D7371DF-66A8-2B7C-A688-BEBBB8EF692E}"/>
              </a:ext>
            </a:extLst>
          </p:cNvPr>
          <p:cNvPicPr>
            <a:picLocks noChangeAspect="1"/>
          </p:cNvPicPr>
          <p:nvPr/>
        </p:nvPicPr>
        <p:blipFill>
          <a:blip r:embed="rId2"/>
          <a:stretch>
            <a:fillRect/>
          </a:stretch>
        </p:blipFill>
        <p:spPr>
          <a:xfrm>
            <a:off x="6096000" y="3728736"/>
            <a:ext cx="6694370" cy="3765583"/>
          </a:xfrm>
          <a:prstGeom prst="rect">
            <a:avLst/>
          </a:prstGeom>
        </p:spPr>
      </p:pic>
    </p:spTree>
    <p:extLst>
      <p:ext uri="{BB962C8B-B14F-4D97-AF65-F5344CB8AC3E}">
        <p14:creationId xmlns:p14="http://schemas.microsoft.com/office/powerpoint/2010/main" val="246214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BF2576F-E5A1-0199-3DBE-D2A45162B0C9}"/>
              </a:ext>
            </a:extLst>
          </p:cNvPr>
          <p:cNvSpPr>
            <a:spLocks noGrp="1"/>
          </p:cNvSpPr>
          <p:nvPr>
            <p:ph type="title"/>
          </p:nvPr>
        </p:nvSpPr>
        <p:spPr/>
        <p:txBody>
          <a:bodyPr/>
          <a:lstStyle/>
          <a:p>
            <a:r>
              <a:rPr lang="es-GT" dirty="0"/>
              <a:t>PREPRODUCTION IN AUDIOVISUAL</a:t>
            </a:r>
          </a:p>
        </p:txBody>
      </p:sp>
      <p:sp>
        <p:nvSpPr>
          <p:cNvPr id="5" name="Marcador de contenido 4">
            <a:extLst>
              <a:ext uri="{FF2B5EF4-FFF2-40B4-BE49-F238E27FC236}">
                <a16:creationId xmlns:a16="http://schemas.microsoft.com/office/drawing/2014/main" id="{77ECDB98-C6E2-2A18-ED75-6DCE973143C3}"/>
              </a:ext>
            </a:extLst>
          </p:cNvPr>
          <p:cNvSpPr>
            <a:spLocks noGrp="1"/>
          </p:cNvSpPr>
          <p:nvPr>
            <p:ph idx="1"/>
          </p:nvPr>
        </p:nvSpPr>
        <p:spPr>
          <a:xfrm>
            <a:off x="838200" y="3189740"/>
            <a:ext cx="4986659" cy="2258946"/>
          </a:xfrm>
        </p:spPr>
        <p:txBody>
          <a:bodyPr>
            <a:normAutofit/>
          </a:bodyPr>
          <a:lstStyle/>
          <a:p>
            <a:pPr marL="0" indent="0" algn="just">
              <a:buNone/>
            </a:pPr>
            <a:r>
              <a:rPr lang="es-GT" sz="1800" dirty="0">
                <a:effectLst/>
                <a:latin typeface="Open Sans" panose="020B0606030504020204" pitchFamily="34" charset="0"/>
              </a:rPr>
              <a:t>We always need to prep before going on the field to gather stories. This stage is called preproduction.</a:t>
            </a:r>
          </a:p>
          <a:p>
            <a:pPr marL="0" indent="0" algn="just">
              <a:buNone/>
            </a:pPr>
            <a:r>
              <a:rPr lang="es-GT" sz="1800" dirty="0">
                <a:effectLst/>
                <a:latin typeface="Open Sans" panose="020B0606030504020204" pitchFamily="34" charset="0"/>
              </a:rPr>
              <a:t>This is the very first process you must do when you plan your video or story. In this stage you can determine: </a:t>
            </a:r>
          </a:p>
        </p:txBody>
      </p:sp>
      <p:sp>
        <p:nvSpPr>
          <p:cNvPr id="6" name="Marcador de contenido 2">
            <a:extLst>
              <a:ext uri="{FF2B5EF4-FFF2-40B4-BE49-F238E27FC236}">
                <a16:creationId xmlns:a16="http://schemas.microsoft.com/office/drawing/2014/main" id="{467DEAD9-868E-3943-5028-C358C3A31E76}"/>
              </a:ext>
            </a:extLst>
          </p:cNvPr>
          <p:cNvSpPr txBox="1">
            <a:spLocks/>
          </p:cNvSpPr>
          <p:nvPr/>
        </p:nvSpPr>
        <p:spPr>
          <a:xfrm>
            <a:off x="6543176" y="2321241"/>
            <a:ext cx="6389755" cy="42435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GT" sz="1400" dirty="0">
                <a:effectLst/>
                <a:latin typeface="Open Sans" panose="020B0606030504020204" pitchFamily="34" charset="0"/>
              </a:rPr>
              <a:t>The idea</a:t>
            </a:r>
          </a:p>
          <a:p>
            <a:pPr marL="0" indent="0" algn="just">
              <a:lnSpc>
                <a:spcPct val="100000"/>
              </a:lnSpc>
              <a:buNone/>
            </a:pPr>
            <a:endParaRPr lang="es-GT" sz="1400" dirty="0"/>
          </a:p>
          <a:p>
            <a:pPr marL="0" indent="0" algn="just">
              <a:lnSpc>
                <a:spcPct val="100000"/>
              </a:lnSpc>
              <a:buNone/>
            </a:pPr>
            <a:r>
              <a:rPr lang="es-GT" sz="1400" dirty="0">
                <a:effectLst/>
                <a:latin typeface="Open Sans" panose="020B0606030504020204" pitchFamily="34" charset="0"/>
              </a:rPr>
              <a:t>The type of story</a:t>
            </a:r>
          </a:p>
          <a:p>
            <a:pPr marL="0" indent="0" algn="just">
              <a:lnSpc>
                <a:spcPct val="100000"/>
              </a:lnSpc>
              <a:buNone/>
            </a:pPr>
            <a:endParaRPr lang="es-GT" sz="1400" dirty="0"/>
          </a:p>
          <a:p>
            <a:pPr marL="0" indent="0" algn="just">
              <a:lnSpc>
                <a:spcPct val="100000"/>
              </a:lnSpc>
              <a:buNone/>
            </a:pPr>
            <a:r>
              <a:rPr lang="es-GT" sz="1400" dirty="0">
                <a:effectLst/>
                <a:latin typeface="Open Sans" panose="020B0606030504020204" pitchFamily="34" charset="0"/>
              </a:rPr>
              <a:t>Where will it be published</a:t>
            </a:r>
          </a:p>
          <a:p>
            <a:pPr marL="0" indent="0" algn="just">
              <a:lnSpc>
                <a:spcPct val="100000"/>
              </a:lnSpc>
              <a:buNone/>
            </a:pPr>
            <a:endParaRPr lang="es-GT" sz="1400" dirty="0"/>
          </a:p>
          <a:p>
            <a:pPr marL="0" indent="0" algn="just">
              <a:lnSpc>
                <a:spcPct val="100000"/>
              </a:lnSpc>
              <a:buNone/>
            </a:pPr>
            <a:r>
              <a:rPr lang="es-GT" sz="1400" dirty="0">
                <a:effectLst/>
                <a:latin typeface="Open Sans" panose="020B0606030504020204" pitchFamily="34" charset="0"/>
              </a:rPr>
              <a:t>Tone</a:t>
            </a:r>
          </a:p>
          <a:p>
            <a:pPr marL="0" indent="0" algn="just">
              <a:lnSpc>
                <a:spcPct val="100000"/>
              </a:lnSpc>
              <a:buNone/>
            </a:pPr>
            <a:endParaRPr lang="es-GT" sz="1400" dirty="0"/>
          </a:p>
          <a:p>
            <a:pPr marL="0" indent="0" algn="just">
              <a:lnSpc>
                <a:spcPct val="100000"/>
              </a:lnSpc>
              <a:buNone/>
            </a:pPr>
            <a:r>
              <a:rPr lang="es-GT" sz="1400" dirty="0">
                <a:effectLst/>
                <a:latin typeface="Open Sans" panose="020B0606030504020204" pitchFamily="34" charset="0"/>
              </a:rPr>
              <a:t>Target</a:t>
            </a:r>
          </a:p>
          <a:p>
            <a:pPr marL="0" indent="0" algn="just">
              <a:lnSpc>
                <a:spcPct val="100000"/>
              </a:lnSpc>
              <a:buNone/>
            </a:pPr>
            <a:endParaRPr lang="es-GT" sz="1400" dirty="0"/>
          </a:p>
          <a:p>
            <a:pPr marL="0" indent="0" algn="just">
              <a:lnSpc>
                <a:spcPct val="100000"/>
              </a:lnSpc>
              <a:buNone/>
            </a:pPr>
            <a:r>
              <a:rPr lang="es-GT" sz="1400" dirty="0">
                <a:effectLst/>
                <a:latin typeface="Open Sans" panose="020B0606030504020204" pitchFamily="34" charset="0"/>
              </a:rPr>
              <a:t>The people involved in the production</a:t>
            </a:r>
          </a:p>
          <a:p>
            <a:pPr marL="0" indent="0" algn="just">
              <a:lnSpc>
                <a:spcPct val="100000"/>
              </a:lnSpc>
              <a:buNone/>
            </a:pPr>
            <a:endParaRPr lang="es-GT" sz="1400" dirty="0"/>
          </a:p>
          <a:p>
            <a:pPr marL="0" indent="0" algn="just">
              <a:lnSpc>
                <a:spcPct val="100000"/>
              </a:lnSpc>
              <a:buNone/>
            </a:pPr>
            <a:r>
              <a:rPr lang="es-GT" sz="1400" dirty="0">
                <a:effectLst/>
                <a:latin typeface="Open Sans" panose="020B0606030504020204" pitchFamily="34" charset="0"/>
              </a:rPr>
              <a:t>Technical equipment</a:t>
            </a:r>
          </a:p>
        </p:txBody>
      </p:sp>
      <p:cxnSp>
        <p:nvCxnSpPr>
          <p:cNvPr id="7" name="Conector recto 6">
            <a:extLst>
              <a:ext uri="{FF2B5EF4-FFF2-40B4-BE49-F238E27FC236}">
                <a16:creationId xmlns:a16="http://schemas.microsoft.com/office/drawing/2014/main" id="{B62DC792-44DF-0DC5-286E-D954603D5348}"/>
              </a:ext>
            </a:extLst>
          </p:cNvPr>
          <p:cNvCxnSpPr>
            <a:cxnSpLocks/>
          </p:cNvCxnSpPr>
          <p:nvPr/>
        </p:nvCxnSpPr>
        <p:spPr>
          <a:xfrm>
            <a:off x="6272036" y="2409173"/>
            <a:ext cx="0" cy="3925366"/>
          </a:xfrm>
          <a:prstGeom prst="line">
            <a:avLst/>
          </a:prstGeom>
          <a:ln w="12700">
            <a:solidFill>
              <a:srgbClr val="001D42"/>
            </a:solidFill>
          </a:ln>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4DC2CD13-6885-9C56-0A74-DEEB7D580802}"/>
              </a:ext>
            </a:extLst>
          </p:cNvPr>
          <p:cNvSpPr/>
          <p:nvPr/>
        </p:nvSpPr>
        <p:spPr>
          <a:xfrm>
            <a:off x="6096000" y="2273299"/>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Elipse 9">
            <a:extLst>
              <a:ext uri="{FF2B5EF4-FFF2-40B4-BE49-F238E27FC236}">
                <a16:creationId xmlns:a16="http://schemas.microsoft.com/office/drawing/2014/main" id="{67FD939E-74E7-30BE-3C74-601714F4006D}"/>
              </a:ext>
            </a:extLst>
          </p:cNvPr>
          <p:cNvSpPr/>
          <p:nvPr/>
        </p:nvSpPr>
        <p:spPr>
          <a:xfrm>
            <a:off x="6096000" y="2895524"/>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Elipse 10">
            <a:extLst>
              <a:ext uri="{FF2B5EF4-FFF2-40B4-BE49-F238E27FC236}">
                <a16:creationId xmlns:a16="http://schemas.microsoft.com/office/drawing/2014/main" id="{54CFA587-3814-C022-EE67-E0AA13E65742}"/>
              </a:ext>
            </a:extLst>
          </p:cNvPr>
          <p:cNvSpPr/>
          <p:nvPr/>
        </p:nvSpPr>
        <p:spPr>
          <a:xfrm>
            <a:off x="6096000" y="3561034"/>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Elipse 11">
            <a:extLst>
              <a:ext uri="{FF2B5EF4-FFF2-40B4-BE49-F238E27FC236}">
                <a16:creationId xmlns:a16="http://schemas.microsoft.com/office/drawing/2014/main" id="{C6672B6F-B5F9-89C5-30B3-15F041402373}"/>
              </a:ext>
            </a:extLst>
          </p:cNvPr>
          <p:cNvSpPr/>
          <p:nvPr/>
        </p:nvSpPr>
        <p:spPr>
          <a:xfrm>
            <a:off x="6096000" y="4188669"/>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Elipse 12">
            <a:extLst>
              <a:ext uri="{FF2B5EF4-FFF2-40B4-BE49-F238E27FC236}">
                <a16:creationId xmlns:a16="http://schemas.microsoft.com/office/drawing/2014/main" id="{0065575D-2040-FE68-CFD3-6256D9240FDB}"/>
              </a:ext>
            </a:extLst>
          </p:cNvPr>
          <p:cNvSpPr/>
          <p:nvPr/>
        </p:nvSpPr>
        <p:spPr>
          <a:xfrm>
            <a:off x="6096000" y="4816304"/>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Elipse 13">
            <a:extLst>
              <a:ext uri="{FF2B5EF4-FFF2-40B4-BE49-F238E27FC236}">
                <a16:creationId xmlns:a16="http://schemas.microsoft.com/office/drawing/2014/main" id="{8EA68544-AD03-042C-6EE4-A9B5C2CFA963}"/>
              </a:ext>
            </a:extLst>
          </p:cNvPr>
          <p:cNvSpPr/>
          <p:nvPr/>
        </p:nvSpPr>
        <p:spPr>
          <a:xfrm>
            <a:off x="6096000" y="5454761"/>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5" name="Elipse 14">
            <a:extLst>
              <a:ext uri="{FF2B5EF4-FFF2-40B4-BE49-F238E27FC236}">
                <a16:creationId xmlns:a16="http://schemas.microsoft.com/office/drawing/2014/main" id="{78EB0E88-077F-A75D-FC7E-A4168F48CEC6}"/>
              </a:ext>
            </a:extLst>
          </p:cNvPr>
          <p:cNvSpPr/>
          <p:nvPr/>
        </p:nvSpPr>
        <p:spPr>
          <a:xfrm>
            <a:off x="6096000" y="6093218"/>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6" name="Imagen 15">
            <a:extLst>
              <a:ext uri="{FF2B5EF4-FFF2-40B4-BE49-F238E27FC236}">
                <a16:creationId xmlns:a16="http://schemas.microsoft.com/office/drawing/2014/main" id="{54E06090-6488-16DD-8F53-06CCB83532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1087" y="2894848"/>
            <a:ext cx="329155" cy="329155"/>
          </a:xfrm>
          <a:prstGeom prst="rect">
            <a:avLst/>
          </a:prstGeom>
        </p:spPr>
      </p:pic>
      <p:pic>
        <p:nvPicPr>
          <p:cNvPr id="17" name="Imagen 16">
            <a:extLst>
              <a:ext uri="{FF2B5EF4-FFF2-40B4-BE49-F238E27FC236}">
                <a16:creationId xmlns:a16="http://schemas.microsoft.com/office/drawing/2014/main" id="{ED149316-ED4B-CABB-71CD-29E5B66AF8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4582" y="6101800"/>
            <a:ext cx="334907" cy="334907"/>
          </a:xfrm>
          <a:prstGeom prst="rect">
            <a:avLst/>
          </a:prstGeom>
        </p:spPr>
      </p:pic>
      <p:pic>
        <p:nvPicPr>
          <p:cNvPr id="18" name="Imagen 17">
            <a:extLst>
              <a:ext uri="{FF2B5EF4-FFF2-40B4-BE49-F238E27FC236}">
                <a16:creationId xmlns:a16="http://schemas.microsoft.com/office/drawing/2014/main" id="{8A9D2CB0-63D6-3B72-E5D0-CE1079978C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267214"/>
            <a:ext cx="364242" cy="364242"/>
          </a:xfrm>
          <a:prstGeom prst="rect">
            <a:avLst/>
          </a:prstGeom>
        </p:spPr>
      </p:pic>
      <p:pic>
        <p:nvPicPr>
          <p:cNvPr id="20" name="Imagen 19">
            <a:extLst>
              <a:ext uri="{FF2B5EF4-FFF2-40B4-BE49-F238E27FC236}">
                <a16:creationId xmlns:a16="http://schemas.microsoft.com/office/drawing/2014/main" id="{B1D604AE-AB52-9635-A082-67AE21597A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146" y="3594953"/>
            <a:ext cx="308343" cy="308343"/>
          </a:xfrm>
          <a:prstGeom prst="rect">
            <a:avLst/>
          </a:prstGeom>
        </p:spPr>
      </p:pic>
      <p:pic>
        <p:nvPicPr>
          <p:cNvPr id="22" name="Imagen 21">
            <a:extLst>
              <a:ext uri="{FF2B5EF4-FFF2-40B4-BE49-F238E27FC236}">
                <a16:creationId xmlns:a16="http://schemas.microsoft.com/office/drawing/2014/main" id="{DED78F3A-CC51-A417-7024-4D33234050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21974" y="4221795"/>
            <a:ext cx="300121" cy="300121"/>
          </a:xfrm>
          <a:prstGeom prst="rect">
            <a:avLst/>
          </a:prstGeom>
        </p:spPr>
      </p:pic>
      <p:pic>
        <p:nvPicPr>
          <p:cNvPr id="24" name="Imagen 23">
            <a:extLst>
              <a:ext uri="{FF2B5EF4-FFF2-40B4-BE49-F238E27FC236}">
                <a16:creationId xmlns:a16="http://schemas.microsoft.com/office/drawing/2014/main" id="{59AC7092-9B11-2986-B485-B73A9209A1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43977" y="4864283"/>
            <a:ext cx="256113" cy="256113"/>
          </a:xfrm>
          <a:prstGeom prst="rect">
            <a:avLst/>
          </a:prstGeom>
        </p:spPr>
      </p:pic>
      <p:pic>
        <p:nvPicPr>
          <p:cNvPr id="26" name="Imagen 25">
            <a:extLst>
              <a:ext uri="{FF2B5EF4-FFF2-40B4-BE49-F238E27FC236}">
                <a16:creationId xmlns:a16="http://schemas.microsoft.com/office/drawing/2014/main" id="{D11775B2-A09A-C1A8-2C83-C18833859BE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19984" y="5475316"/>
            <a:ext cx="304169" cy="304169"/>
          </a:xfrm>
          <a:prstGeom prst="rect">
            <a:avLst/>
          </a:prstGeom>
        </p:spPr>
      </p:pic>
    </p:spTree>
    <p:extLst>
      <p:ext uri="{BB962C8B-B14F-4D97-AF65-F5344CB8AC3E}">
        <p14:creationId xmlns:p14="http://schemas.microsoft.com/office/powerpoint/2010/main" val="41802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56D85C8-7EC7-F555-E146-C433FA09F8D1}"/>
              </a:ext>
            </a:extLst>
          </p:cNvPr>
          <p:cNvSpPr>
            <a:spLocks noGrp="1"/>
          </p:cNvSpPr>
          <p:nvPr>
            <p:ph type="title"/>
          </p:nvPr>
        </p:nvSpPr>
        <p:spPr/>
        <p:txBody>
          <a:bodyPr>
            <a:normAutofit/>
          </a:bodyPr>
          <a:lstStyle/>
          <a:p>
            <a:r>
              <a:rPr lang="es-GT" sz="3600" dirty="0">
                <a:solidFill>
                  <a:srgbClr val="48AAE0"/>
                </a:solidFill>
              </a:rPr>
              <a:t>Prepare ahead of your mission</a:t>
            </a:r>
          </a:p>
        </p:txBody>
      </p:sp>
      <p:sp>
        <p:nvSpPr>
          <p:cNvPr id="5" name="Marcador de contenido 4">
            <a:extLst>
              <a:ext uri="{FF2B5EF4-FFF2-40B4-BE49-F238E27FC236}">
                <a16:creationId xmlns:a16="http://schemas.microsoft.com/office/drawing/2014/main" id="{6A0481DE-69FE-9BD4-EA50-4B1D694358A3}"/>
              </a:ext>
            </a:extLst>
          </p:cNvPr>
          <p:cNvSpPr>
            <a:spLocks noGrp="1"/>
          </p:cNvSpPr>
          <p:nvPr>
            <p:ph idx="1"/>
          </p:nvPr>
        </p:nvSpPr>
        <p:spPr>
          <a:xfrm>
            <a:off x="838200" y="1690689"/>
            <a:ext cx="10515600" cy="646331"/>
          </a:xfrm>
        </p:spPr>
        <p:txBody>
          <a:bodyPr>
            <a:normAutofit/>
          </a:bodyPr>
          <a:lstStyle/>
          <a:p>
            <a:pPr marL="0" indent="0" algn="just">
              <a:buNone/>
            </a:pPr>
            <a:r>
              <a:rPr lang="es-GT" sz="1600" dirty="0">
                <a:effectLst/>
                <a:latin typeface="Open Sans" panose="020B0606030504020204" pitchFamily="34" charset="0"/>
              </a:rPr>
              <a:t>It’s very unlikely to have the time we would need to gather all the quality content when we’re on the field. It’s our reality. So, to set you up for success, it is essential to plan ahead. Here we have a few recommendations:</a:t>
            </a:r>
          </a:p>
        </p:txBody>
      </p:sp>
      <p:sp>
        <p:nvSpPr>
          <p:cNvPr id="8" name="CuadroTexto 7">
            <a:extLst>
              <a:ext uri="{FF2B5EF4-FFF2-40B4-BE49-F238E27FC236}">
                <a16:creationId xmlns:a16="http://schemas.microsoft.com/office/drawing/2014/main" id="{4388B6FE-6061-F0F6-7A1C-054429F8BF04}"/>
              </a:ext>
            </a:extLst>
          </p:cNvPr>
          <p:cNvSpPr txBox="1"/>
          <p:nvPr/>
        </p:nvSpPr>
        <p:spPr>
          <a:xfrm>
            <a:off x="2209800" y="3827698"/>
            <a:ext cx="1191479" cy="830997"/>
          </a:xfrm>
          <a:prstGeom prst="rect">
            <a:avLst/>
          </a:prstGeom>
          <a:noFill/>
        </p:spPr>
        <p:txBody>
          <a:bodyPr wrap="square" rtlCol="0">
            <a:spAutoFit/>
          </a:bodyPr>
          <a:lstStyle/>
          <a:p>
            <a:pPr algn="ctr"/>
            <a:r>
              <a:rPr lang="es-GT" sz="1200" b="1" dirty="0">
                <a:effectLst/>
                <a:latin typeface="Open Sans" panose="020B0606030504020204" pitchFamily="34" charset="0"/>
              </a:rPr>
              <a:t>Talk with your colleagues at the branch</a:t>
            </a:r>
            <a:endParaRPr lang="es-GT" sz="1200" dirty="0">
              <a:effectLst/>
              <a:latin typeface="Open Sans" panose="020B0606030504020204" pitchFamily="34" charset="0"/>
            </a:endParaRPr>
          </a:p>
        </p:txBody>
      </p:sp>
      <p:sp>
        <p:nvSpPr>
          <p:cNvPr id="9" name="CuadroTexto 8">
            <a:extLst>
              <a:ext uri="{FF2B5EF4-FFF2-40B4-BE49-F238E27FC236}">
                <a16:creationId xmlns:a16="http://schemas.microsoft.com/office/drawing/2014/main" id="{C24F26D2-A47A-F935-C8B1-C1DCDEFBF7B7}"/>
              </a:ext>
            </a:extLst>
          </p:cNvPr>
          <p:cNvSpPr txBox="1"/>
          <p:nvPr/>
        </p:nvSpPr>
        <p:spPr>
          <a:xfrm>
            <a:off x="4339480" y="3827698"/>
            <a:ext cx="1191479" cy="646331"/>
          </a:xfrm>
          <a:prstGeom prst="rect">
            <a:avLst/>
          </a:prstGeom>
          <a:noFill/>
        </p:spPr>
        <p:txBody>
          <a:bodyPr wrap="square" rtlCol="0">
            <a:spAutoFit/>
          </a:bodyPr>
          <a:lstStyle/>
          <a:p>
            <a:pPr algn="ctr"/>
            <a:r>
              <a:rPr lang="es-GT" sz="1200" b="1" dirty="0">
                <a:effectLst/>
                <a:latin typeface="Open Sans" panose="020B0606030504020204" pitchFamily="34" charset="0"/>
              </a:rPr>
              <a:t>Ask for specific information</a:t>
            </a:r>
            <a:endParaRPr lang="es-GT" sz="1200" dirty="0">
              <a:effectLst/>
              <a:latin typeface="Open Sans" panose="020B0606030504020204" pitchFamily="34" charset="0"/>
            </a:endParaRPr>
          </a:p>
        </p:txBody>
      </p:sp>
      <p:sp>
        <p:nvSpPr>
          <p:cNvPr id="10" name="CuadroTexto 9">
            <a:extLst>
              <a:ext uri="{FF2B5EF4-FFF2-40B4-BE49-F238E27FC236}">
                <a16:creationId xmlns:a16="http://schemas.microsoft.com/office/drawing/2014/main" id="{FE31271C-AE13-162C-E7BC-348EBDBB0194}"/>
              </a:ext>
            </a:extLst>
          </p:cNvPr>
          <p:cNvSpPr txBox="1"/>
          <p:nvPr/>
        </p:nvSpPr>
        <p:spPr>
          <a:xfrm>
            <a:off x="6469160" y="3827698"/>
            <a:ext cx="1191479" cy="461665"/>
          </a:xfrm>
          <a:prstGeom prst="rect">
            <a:avLst/>
          </a:prstGeom>
          <a:noFill/>
        </p:spPr>
        <p:txBody>
          <a:bodyPr wrap="square" rtlCol="0">
            <a:spAutoFit/>
          </a:bodyPr>
          <a:lstStyle/>
          <a:p>
            <a:pPr algn="ctr"/>
            <a:r>
              <a:rPr lang="es-GT" sz="1200" b="1" dirty="0">
                <a:effectLst/>
                <a:latin typeface="Open Sans" panose="020B0606030504020204" pitchFamily="34" charset="0"/>
              </a:rPr>
              <a:t>Prepare your gear</a:t>
            </a:r>
            <a:endParaRPr lang="es-GT" sz="1200" dirty="0">
              <a:effectLst/>
              <a:latin typeface="Open Sans" panose="020B0606030504020204" pitchFamily="34" charset="0"/>
            </a:endParaRPr>
          </a:p>
        </p:txBody>
      </p:sp>
      <p:pic>
        <p:nvPicPr>
          <p:cNvPr id="3" name="Imagen 2">
            <a:extLst>
              <a:ext uri="{FF2B5EF4-FFF2-40B4-BE49-F238E27FC236}">
                <a16:creationId xmlns:a16="http://schemas.microsoft.com/office/drawing/2014/main" id="{3AE03072-115D-4602-7CCD-8DB3A5DD8D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433849"/>
            <a:ext cx="7772400" cy="1257960"/>
          </a:xfrm>
          <a:prstGeom prst="rect">
            <a:avLst/>
          </a:prstGeom>
        </p:spPr>
      </p:pic>
      <p:sp>
        <p:nvSpPr>
          <p:cNvPr id="6" name="CuadroTexto 5">
            <a:extLst>
              <a:ext uri="{FF2B5EF4-FFF2-40B4-BE49-F238E27FC236}">
                <a16:creationId xmlns:a16="http://schemas.microsoft.com/office/drawing/2014/main" id="{A93C7AD4-616E-72D3-BD11-5A4EEE83746E}"/>
              </a:ext>
            </a:extLst>
          </p:cNvPr>
          <p:cNvSpPr txBox="1"/>
          <p:nvPr/>
        </p:nvSpPr>
        <p:spPr>
          <a:xfrm>
            <a:off x="8438406" y="3827698"/>
            <a:ext cx="1191479" cy="461665"/>
          </a:xfrm>
          <a:prstGeom prst="rect">
            <a:avLst/>
          </a:prstGeom>
          <a:noFill/>
        </p:spPr>
        <p:txBody>
          <a:bodyPr wrap="square" rtlCol="0">
            <a:spAutoFit/>
          </a:bodyPr>
          <a:lstStyle/>
          <a:p>
            <a:pPr algn="ctr"/>
            <a:r>
              <a:rPr lang="es-GT" sz="1200" b="1" dirty="0">
                <a:effectLst/>
                <a:latin typeface="Open Sans" panose="020B0606030504020204" pitchFamily="34" charset="0"/>
              </a:rPr>
              <a:t>Line-up your interviews</a:t>
            </a:r>
            <a:endParaRPr lang="es-GT" sz="1200" dirty="0">
              <a:effectLst/>
              <a:latin typeface="Open Sans" panose="020B0606030504020204" pitchFamily="34" charset="0"/>
            </a:endParaRPr>
          </a:p>
        </p:txBody>
      </p:sp>
      <p:pic>
        <p:nvPicPr>
          <p:cNvPr id="14" name="Imagen 13">
            <a:extLst>
              <a:ext uri="{FF2B5EF4-FFF2-40B4-BE49-F238E27FC236}">
                <a16:creationId xmlns:a16="http://schemas.microsoft.com/office/drawing/2014/main" id="{5CFAA1FA-2886-1188-D69B-A8F4CB6E55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86942" y="4520981"/>
            <a:ext cx="6105057" cy="2683917"/>
          </a:xfrm>
          <a:prstGeom prst="rect">
            <a:avLst/>
          </a:prstGeom>
        </p:spPr>
      </p:pic>
    </p:spTree>
    <p:extLst>
      <p:ext uri="{BB962C8B-B14F-4D97-AF65-F5344CB8AC3E}">
        <p14:creationId xmlns:p14="http://schemas.microsoft.com/office/powerpoint/2010/main" val="341284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3FB65-543C-D30B-C6B9-7B6ABA680AB9}"/>
              </a:ext>
            </a:extLst>
          </p:cNvPr>
          <p:cNvSpPr>
            <a:spLocks noGrp="1"/>
          </p:cNvSpPr>
          <p:nvPr>
            <p:ph type="title"/>
          </p:nvPr>
        </p:nvSpPr>
        <p:spPr/>
        <p:txBody>
          <a:bodyPr/>
          <a:lstStyle/>
          <a:p>
            <a:r>
              <a:rPr lang="es-GT" sz="3600" dirty="0">
                <a:solidFill>
                  <a:srgbClr val="48AAE0"/>
                </a:solidFill>
              </a:rPr>
              <a:t>SCRIPT</a:t>
            </a:r>
            <a:endParaRPr lang="es-GT" dirty="0">
              <a:solidFill>
                <a:srgbClr val="48AAE0"/>
              </a:solidFill>
            </a:endParaRPr>
          </a:p>
        </p:txBody>
      </p:sp>
      <p:sp>
        <p:nvSpPr>
          <p:cNvPr id="3" name="Marcador de contenido 2">
            <a:extLst>
              <a:ext uri="{FF2B5EF4-FFF2-40B4-BE49-F238E27FC236}">
                <a16:creationId xmlns:a16="http://schemas.microsoft.com/office/drawing/2014/main" id="{F5595F31-4FCF-FD2F-44F7-87A8FA33B06D}"/>
              </a:ext>
            </a:extLst>
          </p:cNvPr>
          <p:cNvSpPr>
            <a:spLocks noGrp="1"/>
          </p:cNvSpPr>
          <p:nvPr>
            <p:ph idx="1"/>
          </p:nvPr>
        </p:nvSpPr>
        <p:spPr>
          <a:xfrm>
            <a:off x="838200" y="2091458"/>
            <a:ext cx="10515600" cy="1059730"/>
          </a:xfrm>
        </p:spPr>
        <p:txBody>
          <a:bodyPr>
            <a:normAutofit/>
          </a:bodyPr>
          <a:lstStyle/>
          <a:p>
            <a:r>
              <a:rPr lang="es-GT" sz="1800" b="1" dirty="0">
                <a:effectLst/>
                <a:latin typeface="Open Sans" panose="020B0606030504020204" pitchFamily="34" charset="0"/>
              </a:rPr>
              <a:t>Technical script:</a:t>
            </a:r>
            <a:r>
              <a:rPr lang="es-GT" sz="1800" dirty="0">
                <a:effectLst/>
                <a:latin typeface="Open Sans" panose="020B0606030504020204" pitchFamily="34" charset="0"/>
              </a:rPr>
              <a:t> this one is specific for the people shooting the video, So they can know where to position each element in every take. </a:t>
            </a:r>
          </a:p>
        </p:txBody>
      </p:sp>
      <p:sp>
        <p:nvSpPr>
          <p:cNvPr id="4" name="Rectángulo 3">
            <a:extLst>
              <a:ext uri="{FF2B5EF4-FFF2-40B4-BE49-F238E27FC236}">
                <a16:creationId xmlns:a16="http://schemas.microsoft.com/office/drawing/2014/main" id="{3EEA1128-6AEC-F25D-1043-11275CBBF1BF}"/>
              </a:ext>
            </a:extLst>
          </p:cNvPr>
          <p:cNvSpPr/>
          <p:nvPr/>
        </p:nvSpPr>
        <p:spPr>
          <a:xfrm>
            <a:off x="0" y="3352800"/>
            <a:ext cx="12192000" cy="3505200"/>
          </a:xfrm>
          <a:prstGeom prst="rect">
            <a:avLst/>
          </a:prstGeom>
          <a:solidFill>
            <a:srgbClr val="001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Marcador de contenido 4">
            <a:extLst>
              <a:ext uri="{FF2B5EF4-FFF2-40B4-BE49-F238E27FC236}">
                <a16:creationId xmlns:a16="http://schemas.microsoft.com/office/drawing/2014/main" id="{F99CAB7A-53E1-8737-F77A-0F7EE2502726}"/>
              </a:ext>
            </a:extLst>
          </p:cNvPr>
          <p:cNvSpPr txBox="1">
            <a:spLocks/>
          </p:cNvSpPr>
          <p:nvPr/>
        </p:nvSpPr>
        <p:spPr>
          <a:xfrm>
            <a:off x="1638300" y="4580694"/>
            <a:ext cx="8915400" cy="1049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2800" b="1" dirty="0">
                <a:solidFill>
                  <a:srgbClr val="4DABDE"/>
                </a:solidFill>
                <a:effectLst/>
                <a:latin typeface="Montserrat" pitchFamily="2" charset="77"/>
              </a:rPr>
              <a:t>Discussion: </a:t>
            </a:r>
            <a:endParaRPr lang="es-GT" sz="2800" dirty="0">
              <a:solidFill>
                <a:srgbClr val="4DABDE"/>
              </a:solidFill>
              <a:effectLst/>
              <a:latin typeface="Montserrat" pitchFamily="2" charset="77"/>
            </a:endParaRPr>
          </a:p>
          <a:p>
            <a:pPr marL="0" indent="0" algn="ctr">
              <a:buNone/>
            </a:pPr>
            <a:r>
              <a:rPr lang="es-GT" sz="2800" b="1" dirty="0">
                <a:solidFill>
                  <a:schemeClr val="bg1"/>
                </a:solidFill>
                <a:effectLst/>
                <a:latin typeface="Open Sans" panose="020B0606030504020204" pitchFamily="34" charset="0"/>
              </a:rPr>
              <a:t>Why do we need a script? </a:t>
            </a:r>
            <a:endParaRPr lang="es-GT" sz="2800" dirty="0">
              <a:solidFill>
                <a:schemeClr val="bg1"/>
              </a:solidFill>
              <a:effectLst/>
              <a:latin typeface="Open Sans" panose="020B0606030504020204" pitchFamily="34" charset="0"/>
            </a:endParaRPr>
          </a:p>
        </p:txBody>
      </p:sp>
      <p:pic>
        <p:nvPicPr>
          <p:cNvPr id="7" name="Imagen 6">
            <a:extLst>
              <a:ext uri="{FF2B5EF4-FFF2-40B4-BE49-F238E27FC236}">
                <a16:creationId xmlns:a16="http://schemas.microsoft.com/office/drawing/2014/main" id="{12C13470-8CF0-51F4-79F7-16804C8FF6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6382" y="3753570"/>
            <a:ext cx="539236" cy="726318"/>
          </a:xfrm>
          <a:prstGeom prst="rect">
            <a:avLst/>
          </a:prstGeom>
        </p:spPr>
      </p:pic>
      <p:pic>
        <p:nvPicPr>
          <p:cNvPr id="9" name="Imagen 8">
            <a:extLst>
              <a:ext uri="{FF2B5EF4-FFF2-40B4-BE49-F238E27FC236}">
                <a16:creationId xmlns:a16="http://schemas.microsoft.com/office/drawing/2014/main" id="{EC77A8CB-8F0E-8524-384C-07F833E62B5B}"/>
              </a:ext>
            </a:extLst>
          </p:cNvPr>
          <p:cNvPicPr>
            <a:picLocks noChangeAspect="1"/>
          </p:cNvPicPr>
          <p:nvPr/>
        </p:nvPicPr>
        <p:blipFill>
          <a:blip r:embed="rId3"/>
          <a:stretch>
            <a:fillRect/>
          </a:stretch>
        </p:blipFill>
        <p:spPr>
          <a:xfrm>
            <a:off x="8357314" y="5512229"/>
            <a:ext cx="437365" cy="437365"/>
          </a:xfrm>
          <a:prstGeom prst="rect">
            <a:avLst/>
          </a:prstGeom>
        </p:spPr>
      </p:pic>
    </p:spTree>
    <p:extLst>
      <p:ext uri="{BB962C8B-B14F-4D97-AF65-F5344CB8AC3E}">
        <p14:creationId xmlns:p14="http://schemas.microsoft.com/office/powerpoint/2010/main" val="379933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5309E08F-98A9-EFFB-CC5B-2F99735B5095}"/>
              </a:ext>
            </a:extLst>
          </p:cNvPr>
          <p:cNvSpPr>
            <a:spLocks noGrp="1"/>
          </p:cNvSpPr>
          <p:nvPr>
            <p:ph idx="1"/>
          </p:nvPr>
        </p:nvSpPr>
        <p:spPr>
          <a:xfrm>
            <a:off x="838200" y="1520825"/>
            <a:ext cx="10515600" cy="318485"/>
          </a:xfrm>
        </p:spPr>
        <p:txBody>
          <a:bodyPr>
            <a:normAutofit lnSpcReduction="10000"/>
          </a:bodyPr>
          <a:lstStyle/>
          <a:p>
            <a:pPr marL="0" indent="0">
              <a:buNone/>
            </a:pPr>
            <a:r>
              <a:rPr lang="es-GT" sz="1800" dirty="0">
                <a:effectLst/>
                <a:latin typeface="Open Sans" panose="020B0606030504020204" pitchFamily="34" charset="0"/>
              </a:rPr>
              <a:t>Quick things to remember when making a script in today’s media world.</a:t>
            </a:r>
          </a:p>
        </p:txBody>
      </p:sp>
      <p:sp>
        <p:nvSpPr>
          <p:cNvPr id="6" name="Marcador de contenido 4">
            <a:extLst>
              <a:ext uri="{FF2B5EF4-FFF2-40B4-BE49-F238E27FC236}">
                <a16:creationId xmlns:a16="http://schemas.microsoft.com/office/drawing/2014/main" id="{F9BBE3CF-6888-9183-7390-522640083340}"/>
              </a:ext>
            </a:extLst>
          </p:cNvPr>
          <p:cNvSpPr txBox="1">
            <a:spLocks/>
          </p:cNvSpPr>
          <p:nvPr/>
        </p:nvSpPr>
        <p:spPr>
          <a:xfrm>
            <a:off x="1660634" y="2025322"/>
            <a:ext cx="4435366" cy="2345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2323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800" b="1" dirty="0">
                <a:effectLst/>
                <a:latin typeface="Open Sans" panose="020B0606030504020204" pitchFamily="34" charset="0"/>
              </a:rPr>
              <a:t>The catchy intro</a:t>
            </a:r>
          </a:p>
          <a:p>
            <a:pPr marL="0" indent="0">
              <a:buNone/>
            </a:pPr>
            <a:endParaRPr lang="es-GT" sz="1800" b="1" dirty="0">
              <a:effectLst/>
              <a:latin typeface="Open Sans" panose="020B0606030504020204" pitchFamily="34" charset="0"/>
            </a:endParaRPr>
          </a:p>
          <a:p>
            <a:pPr marL="0" indent="0">
              <a:buNone/>
            </a:pPr>
            <a:r>
              <a:rPr lang="es-GT" sz="1800" b="1" dirty="0">
                <a:effectLst/>
                <a:latin typeface="Open Sans" panose="020B0606030504020204" pitchFamily="34" charset="0"/>
              </a:rPr>
              <a:t>How will you keep their attention</a:t>
            </a:r>
            <a:endParaRPr lang="es-GT" sz="1800" dirty="0">
              <a:effectLst/>
              <a:latin typeface="Open Sans" panose="020B0606030504020204" pitchFamily="34" charset="0"/>
            </a:endParaRPr>
          </a:p>
          <a:p>
            <a:pPr marL="0" indent="0">
              <a:buNone/>
            </a:pPr>
            <a:endParaRPr lang="es-GT" sz="1800" b="1" dirty="0">
              <a:effectLst/>
              <a:latin typeface="Open Sans" panose="020B0606030504020204" pitchFamily="34" charset="0"/>
            </a:endParaRPr>
          </a:p>
          <a:p>
            <a:pPr marL="0" indent="0">
              <a:buNone/>
            </a:pPr>
            <a:r>
              <a:rPr lang="es-GT" sz="1800" b="1" dirty="0">
                <a:effectLst/>
                <a:latin typeface="Open Sans" panose="020B0606030504020204" pitchFamily="34" charset="0"/>
              </a:rPr>
              <a:t>Include as much visual details as possible</a:t>
            </a:r>
            <a:endParaRPr lang="es-GT" sz="1800" dirty="0">
              <a:effectLst/>
              <a:latin typeface="Open Sans" panose="020B0606030504020204" pitchFamily="34" charset="0"/>
            </a:endParaRPr>
          </a:p>
        </p:txBody>
      </p:sp>
      <p:cxnSp>
        <p:nvCxnSpPr>
          <p:cNvPr id="7" name="Conector recto 6">
            <a:extLst>
              <a:ext uri="{FF2B5EF4-FFF2-40B4-BE49-F238E27FC236}">
                <a16:creationId xmlns:a16="http://schemas.microsoft.com/office/drawing/2014/main" id="{D3907586-88EA-0C57-76B7-C77A109A61C9}"/>
              </a:ext>
            </a:extLst>
          </p:cNvPr>
          <p:cNvCxnSpPr>
            <a:cxnSpLocks/>
          </p:cNvCxnSpPr>
          <p:nvPr/>
        </p:nvCxnSpPr>
        <p:spPr>
          <a:xfrm>
            <a:off x="1484596" y="2156925"/>
            <a:ext cx="0" cy="1526392"/>
          </a:xfrm>
          <a:prstGeom prst="line">
            <a:avLst/>
          </a:prstGeom>
          <a:ln w="12700">
            <a:solidFill>
              <a:srgbClr val="001D42"/>
            </a:solidFill>
          </a:ln>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93CF4CD5-F82B-7903-7EAF-60C8985FDE59}"/>
              </a:ext>
            </a:extLst>
          </p:cNvPr>
          <p:cNvSpPr/>
          <p:nvPr/>
        </p:nvSpPr>
        <p:spPr>
          <a:xfrm>
            <a:off x="1308560" y="2025322"/>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Elipse 8">
            <a:extLst>
              <a:ext uri="{FF2B5EF4-FFF2-40B4-BE49-F238E27FC236}">
                <a16:creationId xmlns:a16="http://schemas.microsoft.com/office/drawing/2014/main" id="{95CB5E88-19AA-269F-28DC-02F783F5A241}"/>
              </a:ext>
            </a:extLst>
          </p:cNvPr>
          <p:cNvSpPr/>
          <p:nvPr/>
        </p:nvSpPr>
        <p:spPr>
          <a:xfrm>
            <a:off x="1308560" y="2750536"/>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Elipse 9">
            <a:extLst>
              <a:ext uri="{FF2B5EF4-FFF2-40B4-BE49-F238E27FC236}">
                <a16:creationId xmlns:a16="http://schemas.microsoft.com/office/drawing/2014/main" id="{6C7CAD00-8AE5-141F-7BEB-9764C65260A2}"/>
              </a:ext>
            </a:extLst>
          </p:cNvPr>
          <p:cNvSpPr/>
          <p:nvPr/>
        </p:nvSpPr>
        <p:spPr>
          <a:xfrm>
            <a:off x="1308560" y="3507281"/>
            <a:ext cx="352073" cy="352073"/>
          </a:xfrm>
          <a:prstGeom prst="ellipse">
            <a:avLst/>
          </a:prstGeom>
          <a:solidFill>
            <a:schemeClr val="bg1"/>
          </a:solidFill>
          <a:ln>
            <a:solidFill>
              <a:srgbClr val="F632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Imagen 12">
            <a:extLst>
              <a:ext uri="{FF2B5EF4-FFF2-40B4-BE49-F238E27FC236}">
                <a16:creationId xmlns:a16="http://schemas.microsoft.com/office/drawing/2014/main" id="{1DE0CB20-F02A-7BA0-DBB3-1E6875E7C6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6055" y="2119171"/>
            <a:ext cx="186560" cy="186560"/>
          </a:xfrm>
          <a:prstGeom prst="rect">
            <a:avLst/>
          </a:prstGeom>
        </p:spPr>
      </p:pic>
      <p:pic>
        <p:nvPicPr>
          <p:cNvPr id="15" name="Imagen 14">
            <a:extLst>
              <a:ext uri="{FF2B5EF4-FFF2-40B4-BE49-F238E27FC236}">
                <a16:creationId xmlns:a16="http://schemas.microsoft.com/office/drawing/2014/main" id="{88166871-203D-5441-EE60-5488DBAB5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3741" y="2790978"/>
            <a:ext cx="271188" cy="271188"/>
          </a:xfrm>
          <a:prstGeom prst="rect">
            <a:avLst/>
          </a:prstGeom>
        </p:spPr>
      </p:pic>
      <p:pic>
        <p:nvPicPr>
          <p:cNvPr id="16" name="Imagen 15">
            <a:extLst>
              <a:ext uri="{FF2B5EF4-FFF2-40B4-BE49-F238E27FC236}">
                <a16:creationId xmlns:a16="http://schemas.microsoft.com/office/drawing/2014/main" id="{B3E3AF7D-1BD1-86A8-5781-9819C78E4C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2476" y="3497199"/>
            <a:ext cx="364242" cy="364242"/>
          </a:xfrm>
          <a:prstGeom prst="rect">
            <a:avLst/>
          </a:prstGeom>
        </p:spPr>
      </p:pic>
      <p:pic>
        <p:nvPicPr>
          <p:cNvPr id="18" name="Imagen 17">
            <a:extLst>
              <a:ext uri="{FF2B5EF4-FFF2-40B4-BE49-F238E27FC236}">
                <a16:creationId xmlns:a16="http://schemas.microsoft.com/office/drawing/2014/main" id="{BA9D0677-290A-EB21-1806-DFE1772D94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07590" y="2156925"/>
            <a:ext cx="6384410" cy="4701075"/>
          </a:xfrm>
          <a:prstGeom prst="rect">
            <a:avLst/>
          </a:prstGeom>
        </p:spPr>
      </p:pic>
    </p:spTree>
    <p:extLst>
      <p:ext uri="{BB962C8B-B14F-4D97-AF65-F5344CB8AC3E}">
        <p14:creationId xmlns:p14="http://schemas.microsoft.com/office/powerpoint/2010/main" val="3251903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E0D0F6176EAC47A58E6EE272F996FA" ma:contentTypeVersion="18" ma:contentTypeDescription="Create a new document." ma:contentTypeScope="" ma:versionID="261a4c2b0ac7998db3299926085f04dc">
  <xsd:schema xmlns:xsd="http://www.w3.org/2001/XMLSchema" xmlns:xs="http://www.w3.org/2001/XMLSchema" xmlns:p="http://schemas.microsoft.com/office/2006/metadata/properties" xmlns:ns1="http://schemas.microsoft.com/sharepoint/v3" xmlns:ns2="6919ac91-0f05-4284-9082-f8fa1cfab649" xmlns:ns3="7521a619-7bcd-4ffb-ac2b-6b3915ceb3e5" targetNamespace="http://schemas.microsoft.com/office/2006/metadata/properties" ma:root="true" ma:fieldsID="0d208abb2758514172950fe4bf911c49" ns1:_="" ns2:_="" ns3:_="">
    <xsd:import namespace="http://schemas.microsoft.com/sharepoint/v3"/>
    <xsd:import namespace="6919ac91-0f05-4284-9082-f8fa1cfab649"/>
    <xsd:import namespace="7521a619-7bcd-4ffb-ac2b-6b3915ceb3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9ac91-0f05-4284-9082-f8fa1cfa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21a619-7bcd-4ffb-ac2b-6b3915ceb3e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d33bf68-8653-4645-8df3-1a74929102e5}" ma:internalName="TaxCatchAll" ma:showField="CatchAllData" ma:web="7521a619-7bcd-4ffb-ac2b-6b3915ceb3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51A80D-2623-4F25-B68C-0D4892DADDEC}"/>
</file>

<file path=customXml/itemProps2.xml><?xml version="1.0" encoding="utf-8"?>
<ds:datastoreItem xmlns:ds="http://schemas.openxmlformats.org/officeDocument/2006/customXml" ds:itemID="{211B1DC3-A0DA-4219-BA9A-37B7DD1368C2}"/>
</file>

<file path=docProps/app.xml><?xml version="1.0" encoding="utf-8"?>
<Properties xmlns="http://schemas.openxmlformats.org/officeDocument/2006/extended-properties" xmlns:vt="http://schemas.openxmlformats.org/officeDocument/2006/docPropsVTypes">
  <TotalTime>563</TotalTime>
  <Words>208</Words>
  <Application>Microsoft Macintosh PowerPoint</Application>
  <PresentationFormat>Panorámica</PresentationFormat>
  <Paragraphs>35</Paragraphs>
  <Slides>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Montserrat</vt:lpstr>
      <vt:lpstr>Open Sans</vt:lpstr>
      <vt:lpstr>Tema de Office</vt:lpstr>
      <vt:lpstr>Presentación de PowerPoint</vt:lpstr>
      <vt:lpstr>PREPRODUCTION IN AUDIOVISUAL</vt:lpstr>
      <vt:lpstr>Prepare ahead of your mission</vt:lpstr>
      <vt:lpstr>SCRIPT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134</cp:revision>
  <dcterms:created xsi:type="dcterms:W3CDTF">2023-06-14T21:19:49Z</dcterms:created>
  <dcterms:modified xsi:type="dcterms:W3CDTF">2023-06-30T12:50:50Z</dcterms:modified>
</cp:coreProperties>
</file>