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3239"/>
    <a:srgbClr val="48AAE0"/>
    <a:srgbClr val="001D42"/>
    <a:srgbClr val="323232"/>
    <a:srgbClr val="E1DE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6"/>
    <p:restoredTop sz="94674"/>
  </p:normalViewPr>
  <p:slideViewPr>
    <p:cSldViewPr snapToGrid="0">
      <p:cViewPr varScale="1">
        <p:scale>
          <a:sx n="124" d="100"/>
          <a:sy n="124" d="100"/>
        </p:scale>
        <p:origin x="6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73A05-0611-4343-863F-2EE296F3C692}" type="datetimeFigureOut">
              <a:rPr lang="es-GT" smtClean="0"/>
              <a:t>30/06/23</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3CA1B-7F25-3C43-AE0A-14E087A0CD42}" type="slidenum">
              <a:rPr lang="es-GT" smtClean="0"/>
              <a:t>‹Nº›</a:t>
            </a:fld>
            <a:endParaRPr lang="es-GT"/>
          </a:p>
        </p:txBody>
      </p:sp>
    </p:spTree>
    <p:extLst>
      <p:ext uri="{BB962C8B-B14F-4D97-AF65-F5344CB8AC3E}">
        <p14:creationId xmlns:p14="http://schemas.microsoft.com/office/powerpoint/2010/main" val="3247083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7909B21-ECA2-7981-C189-1D8C0B7D8B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171A9748-8F85-DBDF-7213-2BFF7D8FC4F7}"/>
              </a:ext>
            </a:extLst>
          </p:cNvPr>
          <p:cNvSpPr/>
          <p:nvPr userDrawn="1"/>
        </p:nvSpPr>
        <p:spPr>
          <a:xfrm>
            <a:off x="9548261" y="5611528"/>
            <a:ext cx="2107933" cy="596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66607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584DF9F-6D49-DC26-E52C-0993E5067C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67B4B0-D05C-D4FF-F73C-85D64828BFC2}"/>
              </a:ext>
            </a:extLst>
          </p:cNvPr>
          <p:cNvSpPr>
            <a:spLocks noGrp="1"/>
          </p:cNvSpPr>
          <p:nvPr>
            <p:ph type="title"/>
          </p:nvPr>
        </p:nvSpPr>
        <p:spPr/>
        <p:txBody>
          <a:bodyPr/>
          <a:lstStyle>
            <a:lvl1pPr>
              <a:defRPr>
                <a:solidFill>
                  <a:srgbClr val="E1DE31"/>
                </a:solidFill>
              </a:defRPr>
            </a:lvl1pPr>
          </a:lstStyle>
          <a:p>
            <a:r>
              <a:rPr lang="es-MX" dirty="0"/>
              <a:t>Haz clic para modificar el estilo de título del patrón</a:t>
            </a:r>
            <a:endParaRPr lang="es-GT" dirty="0"/>
          </a:p>
        </p:txBody>
      </p:sp>
      <p:sp>
        <p:nvSpPr>
          <p:cNvPr id="3" name="Marcador de contenido 2">
            <a:extLst>
              <a:ext uri="{FF2B5EF4-FFF2-40B4-BE49-F238E27FC236}">
                <a16:creationId xmlns:a16="http://schemas.microsoft.com/office/drawing/2014/main" id="{B2637292-C0D5-1275-4D21-82AAFDC3344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pic>
        <p:nvPicPr>
          <p:cNvPr id="10" name="Imagen 9">
            <a:extLst>
              <a:ext uri="{FF2B5EF4-FFF2-40B4-BE49-F238E27FC236}">
                <a16:creationId xmlns:a16="http://schemas.microsoft.com/office/drawing/2014/main" id="{B7F0E548-CB58-D31E-462E-AA99276E70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1037"/>
            <a:ext cx="1686485" cy="546100"/>
          </a:xfrm>
          <a:prstGeom prst="rect">
            <a:avLst/>
          </a:prstGeom>
        </p:spPr>
      </p:pic>
    </p:spTree>
    <p:extLst>
      <p:ext uri="{BB962C8B-B14F-4D97-AF65-F5344CB8AC3E}">
        <p14:creationId xmlns:p14="http://schemas.microsoft.com/office/powerpoint/2010/main" val="2025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310D5B4-0490-AEC9-AB0B-95B3C2A8B4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67B4B0-D05C-D4FF-F73C-85D64828BFC2}"/>
              </a:ext>
            </a:extLst>
          </p:cNvPr>
          <p:cNvSpPr>
            <a:spLocks noGrp="1"/>
          </p:cNvSpPr>
          <p:nvPr>
            <p:ph type="title"/>
          </p:nvPr>
        </p:nvSpPr>
        <p:spPr/>
        <p:txBody>
          <a:bodyPr/>
          <a:lstStyle>
            <a:lvl1pPr>
              <a:defRPr>
                <a:solidFill>
                  <a:srgbClr val="001D42"/>
                </a:solidFill>
              </a:defRPr>
            </a:lvl1pPr>
          </a:lstStyle>
          <a:p>
            <a:r>
              <a:rPr lang="es-MX" dirty="0"/>
              <a:t>Haz clic para modificar el estilo de título del patrón</a:t>
            </a:r>
            <a:endParaRPr lang="es-GT" dirty="0"/>
          </a:p>
        </p:txBody>
      </p:sp>
      <p:sp>
        <p:nvSpPr>
          <p:cNvPr id="3" name="Marcador de contenido 2">
            <a:extLst>
              <a:ext uri="{FF2B5EF4-FFF2-40B4-BE49-F238E27FC236}">
                <a16:creationId xmlns:a16="http://schemas.microsoft.com/office/drawing/2014/main" id="{B2637292-C0D5-1275-4D21-82AAFDC3344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pic>
        <p:nvPicPr>
          <p:cNvPr id="10" name="Imagen 9">
            <a:extLst>
              <a:ext uri="{FF2B5EF4-FFF2-40B4-BE49-F238E27FC236}">
                <a16:creationId xmlns:a16="http://schemas.microsoft.com/office/drawing/2014/main" id="{B7F0E548-CB58-D31E-462E-AA99276E70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1037"/>
            <a:ext cx="1686485" cy="546100"/>
          </a:xfrm>
          <a:prstGeom prst="rect">
            <a:avLst/>
          </a:prstGeom>
        </p:spPr>
      </p:pic>
    </p:spTree>
    <p:extLst>
      <p:ext uri="{BB962C8B-B14F-4D97-AF65-F5344CB8AC3E}">
        <p14:creationId xmlns:p14="http://schemas.microsoft.com/office/powerpoint/2010/main" val="1443085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044DC1F-78EE-88E8-18F6-F03CD4CC9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67B4B0-D05C-D4FF-F73C-85D64828BFC2}"/>
              </a:ext>
            </a:extLst>
          </p:cNvPr>
          <p:cNvSpPr>
            <a:spLocks noGrp="1"/>
          </p:cNvSpPr>
          <p:nvPr>
            <p:ph type="title"/>
          </p:nvPr>
        </p:nvSpPr>
        <p:spPr/>
        <p:txBody>
          <a:bodyPr/>
          <a:lstStyle>
            <a:lvl1pPr>
              <a:defRPr>
                <a:solidFill>
                  <a:srgbClr val="001D42"/>
                </a:solidFill>
              </a:defRPr>
            </a:lvl1pPr>
          </a:lstStyle>
          <a:p>
            <a:r>
              <a:rPr lang="es-MX" dirty="0"/>
              <a:t>Haz clic para modificar el estilo de título del patrón</a:t>
            </a:r>
            <a:endParaRPr lang="es-GT" dirty="0"/>
          </a:p>
        </p:txBody>
      </p:sp>
      <p:sp>
        <p:nvSpPr>
          <p:cNvPr id="3" name="Marcador de contenido 2">
            <a:extLst>
              <a:ext uri="{FF2B5EF4-FFF2-40B4-BE49-F238E27FC236}">
                <a16:creationId xmlns:a16="http://schemas.microsoft.com/office/drawing/2014/main" id="{B2637292-C0D5-1275-4D21-82AAFDC3344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pic>
        <p:nvPicPr>
          <p:cNvPr id="10" name="Imagen 9">
            <a:extLst>
              <a:ext uri="{FF2B5EF4-FFF2-40B4-BE49-F238E27FC236}">
                <a16:creationId xmlns:a16="http://schemas.microsoft.com/office/drawing/2014/main" id="{B7F0E548-CB58-D31E-462E-AA99276E70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1037"/>
            <a:ext cx="1686485" cy="546100"/>
          </a:xfrm>
          <a:prstGeom prst="rect">
            <a:avLst/>
          </a:prstGeom>
        </p:spPr>
      </p:pic>
    </p:spTree>
    <p:extLst>
      <p:ext uri="{BB962C8B-B14F-4D97-AF65-F5344CB8AC3E}">
        <p14:creationId xmlns:p14="http://schemas.microsoft.com/office/powerpoint/2010/main" val="384651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27D08F9-7425-611A-78B3-C9253EEA1E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67B4B0-D05C-D4FF-F73C-85D64828BFC2}"/>
              </a:ext>
            </a:extLst>
          </p:cNvPr>
          <p:cNvSpPr>
            <a:spLocks noGrp="1"/>
          </p:cNvSpPr>
          <p:nvPr>
            <p:ph type="title"/>
          </p:nvPr>
        </p:nvSpPr>
        <p:spPr>
          <a:xfrm>
            <a:off x="1479550" y="365125"/>
            <a:ext cx="9232900" cy="1325563"/>
          </a:xfrm>
        </p:spPr>
        <p:txBody>
          <a:bodyPr/>
          <a:lstStyle>
            <a:lvl1pPr algn="ctr">
              <a:defRPr>
                <a:solidFill>
                  <a:srgbClr val="001D42"/>
                </a:solidFill>
              </a:defRPr>
            </a:lvl1pPr>
          </a:lstStyle>
          <a:p>
            <a:r>
              <a:rPr lang="es-MX" dirty="0"/>
              <a:t>Haz clic para modificar el estilo de título del patrón</a:t>
            </a:r>
            <a:endParaRPr lang="es-GT" dirty="0"/>
          </a:p>
        </p:txBody>
      </p:sp>
      <p:sp>
        <p:nvSpPr>
          <p:cNvPr id="3" name="Marcador de contenido 2">
            <a:extLst>
              <a:ext uri="{FF2B5EF4-FFF2-40B4-BE49-F238E27FC236}">
                <a16:creationId xmlns:a16="http://schemas.microsoft.com/office/drawing/2014/main" id="{B2637292-C0D5-1275-4D21-82AAFDC33447}"/>
              </a:ext>
            </a:extLst>
          </p:cNvPr>
          <p:cNvSpPr>
            <a:spLocks noGrp="1"/>
          </p:cNvSpPr>
          <p:nvPr>
            <p:ph idx="1"/>
          </p:nvPr>
        </p:nvSpPr>
        <p:spPr/>
        <p:txBody>
          <a:bodyPr/>
          <a:lstStyle>
            <a:lvl1pPr>
              <a:defRPr>
                <a:solidFill>
                  <a:srgbClr val="323232"/>
                </a:solidFill>
              </a:defRPr>
            </a:lvl1pPr>
            <a:lvl2pPr>
              <a:defRPr>
                <a:solidFill>
                  <a:srgbClr val="323232"/>
                </a:solidFill>
              </a:defRPr>
            </a:lvl2pPr>
            <a:lvl3pPr>
              <a:defRPr>
                <a:solidFill>
                  <a:srgbClr val="323232"/>
                </a:solidFill>
              </a:defRPr>
            </a:lvl3pPr>
            <a:lvl4pPr>
              <a:defRPr>
                <a:solidFill>
                  <a:srgbClr val="323232"/>
                </a:solidFill>
              </a:defRPr>
            </a:lvl4pPr>
            <a:lvl5pPr>
              <a:defRPr>
                <a:solidFill>
                  <a:srgbClr val="323232"/>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GT" dirty="0"/>
          </a:p>
        </p:txBody>
      </p:sp>
      <p:pic>
        <p:nvPicPr>
          <p:cNvPr id="10" name="Imagen 9">
            <a:extLst>
              <a:ext uri="{FF2B5EF4-FFF2-40B4-BE49-F238E27FC236}">
                <a16:creationId xmlns:a16="http://schemas.microsoft.com/office/drawing/2014/main" id="{B7F0E548-CB58-D31E-462E-AA99276E70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1037"/>
            <a:ext cx="1686485" cy="546100"/>
          </a:xfrm>
          <a:prstGeom prst="rect">
            <a:avLst/>
          </a:prstGeom>
        </p:spPr>
      </p:pic>
    </p:spTree>
    <p:extLst>
      <p:ext uri="{BB962C8B-B14F-4D97-AF65-F5344CB8AC3E}">
        <p14:creationId xmlns:p14="http://schemas.microsoft.com/office/powerpoint/2010/main" val="184917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27D5AE-A640-5C05-D7C5-AB534CD13B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C67B4B0-D05C-D4FF-F73C-85D64828BFC2}"/>
              </a:ext>
            </a:extLst>
          </p:cNvPr>
          <p:cNvSpPr>
            <a:spLocks noGrp="1"/>
          </p:cNvSpPr>
          <p:nvPr>
            <p:ph type="title"/>
          </p:nvPr>
        </p:nvSpPr>
        <p:spPr>
          <a:xfrm>
            <a:off x="1479550" y="681037"/>
            <a:ext cx="9232900" cy="1325563"/>
          </a:xfrm>
        </p:spPr>
        <p:txBody>
          <a:bodyPr/>
          <a:lstStyle>
            <a:lvl1pPr algn="ctr">
              <a:defRPr>
                <a:solidFill>
                  <a:srgbClr val="001D42"/>
                </a:solidFill>
              </a:defRPr>
            </a:lvl1pPr>
          </a:lstStyle>
          <a:p>
            <a:r>
              <a:rPr lang="es-MX" dirty="0"/>
              <a:t>Haz clic para modificar el estilo de título del patrón</a:t>
            </a:r>
            <a:endParaRPr lang="es-GT" dirty="0"/>
          </a:p>
        </p:txBody>
      </p:sp>
      <p:sp>
        <p:nvSpPr>
          <p:cNvPr id="3" name="Marcador de contenido 2">
            <a:extLst>
              <a:ext uri="{FF2B5EF4-FFF2-40B4-BE49-F238E27FC236}">
                <a16:creationId xmlns:a16="http://schemas.microsoft.com/office/drawing/2014/main" id="{B2637292-C0D5-1275-4D21-82AAFDC33447}"/>
              </a:ext>
            </a:extLst>
          </p:cNvPr>
          <p:cNvSpPr>
            <a:spLocks noGrp="1"/>
          </p:cNvSpPr>
          <p:nvPr>
            <p:ph idx="1"/>
          </p:nvPr>
        </p:nvSpPr>
        <p:spPr>
          <a:xfrm>
            <a:off x="838200" y="2273299"/>
            <a:ext cx="10515600" cy="3903663"/>
          </a:xfrm>
        </p:spPr>
        <p:txBody>
          <a:bodyPr/>
          <a:lstStyle>
            <a:lvl1pPr>
              <a:defRPr>
                <a:solidFill>
                  <a:srgbClr val="323232"/>
                </a:solidFill>
              </a:defRPr>
            </a:lvl1pPr>
            <a:lvl2pPr>
              <a:defRPr>
                <a:solidFill>
                  <a:srgbClr val="323232"/>
                </a:solidFill>
              </a:defRPr>
            </a:lvl2pPr>
            <a:lvl3pPr>
              <a:defRPr>
                <a:solidFill>
                  <a:srgbClr val="323232"/>
                </a:solidFill>
              </a:defRPr>
            </a:lvl3pPr>
            <a:lvl4pPr>
              <a:defRPr>
                <a:solidFill>
                  <a:srgbClr val="323232"/>
                </a:solidFill>
              </a:defRPr>
            </a:lvl4pPr>
            <a:lvl5pPr>
              <a:defRPr>
                <a:solidFill>
                  <a:srgbClr val="323232"/>
                </a:solidFill>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GT" dirty="0"/>
          </a:p>
        </p:txBody>
      </p:sp>
      <p:pic>
        <p:nvPicPr>
          <p:cNvPr id="10" name="Imagen 9">
            <a:extLst>
              <a:ext uri="{FF2B5EF4-FFF2-40B4-BE49-F238E27FC236}">
                <a16:creationId xmlns:a16="http://schemas.microsoft.com/office/drawing/2014/main" id="{B7F0E548-CB58-D31E-462E-AA99276E70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81037"/>
            <a:ext cx="1686485" cy="546100"/>
          </a:xfrm>
          <a:prstGeom prst="rect">
            <a:avLst/>
          </a:prstGeom>
        </p:spPr>
      </p:pic>
    </p:spTree>
    <p:extLst>
      <p:ext uri="{BB962C8B-B14F-4D97-AF65-F5344CB8AC3E}">
        <p14:creationId xmlns:p14="http://schemas.microsoft.com/office/powerpoint/2010/main" val="36579288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65E0EE5-0BEF-D060-2DF0-DB4D615C1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GT" dirty="0"/>
          </a:p>
        </p:txBody>
      </p:sp>
      <p:sp>
        <p:nvSpPr>
          <p:cNvPr id="3" name="Marcador de texto 2">
            <a:extLst>
              <a:ext uri="{FF2B5EF4-FFF2-40B4-BE49-F238E27FC236}">
                <a16:creationId xmlns:a16="http://schemas.microsoft.com/office/drawing/2014/main" id="{78960648-30E6-E531-680B-052CA84D2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GT" dirty="0"/>
          </a:p>
        </p:txBody>
      </p:sp>
      <p:sp>
        <p:nvSpPr>
          <p:cNvPr id="4" name="Marcador de fecha 3">
            <a:extLst>
              <a:ext uri="{FF2B5EF4-FFF2-40B4-BE49-F238E27FC236}">
                <a16:creationId xmlns:a16="http://schemas.microsoft.com/office/drawing/2014/main" id="{0A7DFDF8-6CEA-0908-92F5-8F1B67DED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EAEB4-5D90-BD4B-A707-ABC87D787625}" type="datetimeFigureOut">
              <a:rPr lang="es-GT" smtClean="0"/>
              <a:t>30/06/23</a:t>
            </a:fld>
            <a:endParaRPr lang="es-GT"/>
          </a:p>
        </p:txBody>
      </p:sp>
      <p:sp>
        <p:nvSpPr>
          <p:cNvPr id="5" name="Marcador de pie de página 4">
            <a:extLst>
              <a:ext uri="{FF2B5EF4-FFF2-40B4-BE49-F238E27FC236}">
                <a16:creationId xmlns:a16="http://schemas.microsoft.com/office/drawing/2014/main" id="{95AE1351-A3B9-6E5B-7F7C-93D2AFD59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174F8252-9CC8-3308-9E83-AFD4EDA29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5BE9E-D346-D044-AFE1-D40FC8A8ED89}" type="slidenum">
              <a:rPr lang="es-GT" smtClean="0"/>
              <a:t>‹Nº›</a:t>
            </a:fld>
            <a:endParaRPr lang="es-GT"/>
          </a:p>
        </p:txBody>
      </p:sp>
    </p:spTree>
    <p:extLst>
      <p:ext uri="{BB962C8B-B14F-4D97-AF65-F5344CB8AC3E}">
        <p14:creationId xmlns:p14="http://schemas.microsoft.com/office/powerpoint/2010/main" val="2777800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Lst>
  <p:txStyles>
    <p:titleStyle>
      <a:lvl1pPr algn="l" defTabSz="914400" rtl="0" eaLnBrk="1" latinLnBrk="0" hangingPunct="1">
        <a:lnSpc>
          <a:spcPct val="90000"/>
        </a:lnSpc>
        <a:spcBef>
          <a:spcPct val="0"/>
        </a:spcBef>
        <a:buNone/>
        <a:defRPr sz="44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116D6C-18E3-BE7F-CE8E-FB11EB13455B}"/>
              </a:ext>
            </a:extLst>
          </p:cNvPr>
          <p:cNvSpPr/>
          <p:nvPr/>
        </p:nvSpPr>
        <p:spPr>
          <a:xfrm>
            <a:off x="1099335" y="5681609"/>
            <a:ext cx="4572000" cy="565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3" name="CuadroTexto 2">
            <a:extLst>
              <a:ext uri="{FF2B5EF4-FFF2-40B4-BE49-F238E27FC236}">
                <a16:creationId xmlns:a16="http://schemas.microsoft.com/office/drawing/2014/main" id="{4AEF1C38-7B79-28F0-DFC4-5544347AB18D}"/>
              </a:ext>
            </a:extLst>
          </p:cNvPr>
          <p:cNvSpPr txBox="1"/>
          <p:nvPr/>
        </p:nvSpPr>
        <p:spPr>
          <a:xfrm>
            <a:off x="7551506" y="3167390"/>
            <a:ext cx="3472665" cy="523220"/>
          </a:xfrm>
          <a:prstGeom prst="rect">
            <a:avLst/>
          </a:prstGeom>
          <a:noFill/>
        </p:spPr>
        <p:txBody>
          <a:bodyPr wrap="square" rtlCol="0">
            <a:spAutoFit/>
          </a:bodyPr>
          <a:lstStyle/>
          <a:p>
            <a:pPr algn="r"/>
            <a:r>
              <a:rPr lang="es-GT" sz="2800" b="1" dirty="0">
                <a:solidFill>
                  <a:srgbClr val="F63239"/>
                </a:solidFill>
                <a:latin typeface="Open Sans" panose="020B0606030504020204" pitchFamily="34" charset="0"/>
                <a:ea typeface="Open Sans" panose="020B0606030504020204" pitchFamily="34" charset="0"/>
                <a:cs typeface="Open Sans" panose="020B0606030504020204" pitchFamily="34" charset="0"/>
              </a:rPr>
              <a:t>PRODUCTION</a:t>
            </a:r>
          </a:p>
        </p:txBody>
      </p:sp>
      <p:pic>
        <p:nvPicPr>
          <p:cNvPr id="4" name="Imagen 3">
            <a:extLst>
              <a:ext uri="{FF2B5EF4-FFF2-40B4-BE49-F238E27FC236}">
                <a16:creationId xmlns:a16="http://schemas.microsoft.com/office/drawing/2014/main" id="{4B2F0971-2F16-FE99-7AF8-8FA8F99FCDB7}"/>
              </a:ext>
            </a:extLst>
          </p:cNvPr>
          <p:cNvPicPr>
            <a:picLocks noChangeAspect="1"/>
          </p:cNvPicPr>
          <p:nvPr/>
        </p:nvPicPr>
        <p:blipFill>
          <a:blip r:embed="rId2"/>
          <a:stretch>
            <a:fillRect/>
          </a:stretch>
        </p:blipFill>
        <p:spPr>
          <a:xfrm>
            <a:off x="6096000" y="3728736"/>
            <a:ext cx="6694370" cy="3765583"/>
          </a:xfrm>
          <a:prstGeom prst="rect">
            <a:avLst/>
          </a:prstGeom>
        </p:spPr>
      </p:pic>
    </p:spTree>
    <p:extLst>
      <p:ext uri="{BB962C8B-B14F-4D97-AF65-F5344CB8AC3E}">
        <p14:creationId xmlns:p14="http://schemas.microsoft.com/office/powerpoint/2010/main" val="2462149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RULE OF THIRDS</a:t>
            </a:r>
            <a:endParaRPr lang="es-GT" dirty="0">
              <a:solidFill>
                <a:srgbClr val="48AAE0"/>
              </a:solidFill>
            </a:endParaRPr>
          </a:p>
        </p:txBody>
      </p:sp>
      <p:pic>
        <p:nvPicPr>
          <p:cNvPr id="4" name="Imagen 3">
            <a:extLst>
              <a:ext uri="{FF2B5EF4-FFF2-40B4-BE49-F238E27FC236}">
                <a16:creationId xmlns:a16="http://schemas.microsoft.com/office/drawing/2014/main" id="{442627D4-4085-1BB2-8BC6-2532AA3E89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7825" y="1564850"/>
            <a:ext cx="7772400" cy="4408618"/>
          </a:xfrm>
          <a:prstGeom prst="rect">
            <a:avLst/>
          </a:prstGeom>
        </p:spPr>
      </p:pic>
    </p:spTree>
    <p:extLst>
      <p:ext uri="{BB962C8B-B14F-4D97-AF65-F5344CB8AC3E}">
        <p14:creationId xmlns:p14="http://schemas.microsoft.com/office/powerpoint/2010/main" val="399231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FF3504F-3FE1-74DC-906C-9FB1D2BCBA51}"/>
              </a:ext>
            </a:extLst>
          </p:cNvPr>
          <p:cNvSpPr>
            <a:spLocks noGrp="1"/>
          </p:cNvSpPr>
          <p:nvPr>
            <p:ph type="title"/>
          </p:nvPr>
        </p:nvSpPr>
        <p:spPr/>
        <p:txBody>
          <a:bodyPr/>
          <a:lstStyle/>
          <a:p>
            <a:r>
              <a:rPr lang="es-GT" dirty="0"/>
              <a:t>Here are some tips</a:t>
            </a:r>
          </a:p>
        </p:txBody>
      </p:sp>
      <p:sp>
        <p:nvSpPr>
          <p:cNvPr id="5" name="Marcador de contenido 4">
            <a:extLst>
              <a:ext uri="{FF2B5EF4-FFF2-40B4-BE49-F238E27FC236}">
                <a16:creationId xmlns:a16="http://schemas.microsoft.com/office/drawing/2014/main" id="{7D7C4D9A-CBE1-1CD7-CA41-3D4185BA57DA}"/>
              </a:ext>
            </a:extLst>
          </p:cNvPr>
          <p:cNvSpPr>
            <a:spLocks noGrp="1"/>
          </p:cNvSpPr>
          <p:nvPr>
            <p:ph idx="1"/>
          </p:nvPr>
        </p:nvSpPr>
        <p:spPr>
          <a:xfrm>
            <a:off x="2903456" y="1825625"/>
            <a:ext cx="8450344" cy="332569"/>
          </a:xfrm>
        </p:spPr>
        <p:txBody>
          <a:bodyPr>
            <a:normAutofit/>
          </a:bodyPr>
          <a:lstStyle/>
          <a:p>
            <a:pPr marL="0" indent="0">
              <a:buNone/>
            </a:pPr>
            <a:r>
              <a:rPr lang="es-GT" sz="1600" b="1" dirty="0">
                <a:effectLst/>
                <a:latin typeface="Open Sans" panose="020B0606030504020204" pitchFamily="34" charset="0"/>
              </a:rPr>
              <a:t>Start with a wide or establishing shot</a:t>
            </a:r>
            <a:endParaRPr lang="es-GT" sz="1600" dirty="0">
              <a:effectLst/>
              <a:latin typeface="Open Sans" panose="020B0606030504020204" pitchFamily="34" charset="0"/>
            </a:endParaRPr>
          </a:p>
        </p:txBody>
      </p:sp>
      <p:sp>
        <p:nvSpPr>
          <p:cNvPr id="6" name="Marcador de contenido 4">
            <a:extLst>
              <a:ext uri="{FF2B5EF4-FFF2-40B4-BE49-F238E27FC236}">
                <a16:creationId xmlns:a16="http://schemas.microsoft.com/office/drawing/2014/main" id="{5D9DD314-73CE-936E-0D60-0CCC5EFE8940}"/>
              </a:ext>
            </a:extLst>
          </p:cNvPr>
          <p:cNvSpPr txBox="1">
            <a:spLocks/>
          </p:cNvSpPr>
          <p:nvPr/>
        </p:nvSpPr>
        <p:spPr>
          <a:xfrm>
            <a:off x="3741656" y="2924124"/>
            <a:ext cx="8450344" cy="332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600" dirty="0">
                <a:effectLst/>
                <a:latin typeface="Open Sans" panose="020B0606030504020204" pitchFamily="34" charset="0"/>
              </a:rPr>
              <a:t>Then, introduce</a:t>
            </a:r>
            <a:r>
              <a:rPr lang="es-GT" sz="1600" b="1" dirty="0">
                <a:effectLst/>
                <a:latin typeface="Open Sans" panose="020B0606030504020204" pitchFamily="34" charset="0"/>
              </a:rPr>
              <a:t> the main character</a:t>
            </a:r>
            <a:r>
              <a:rPr lang="es-GT" sz="1600" dirty="0">
                <a:effectLst/>
                <a:latin typeface="Open Sans" panose="020B0606030504020204" pitchFamily="34" charset="0"/>
              </a:rPr>
              <a:t>.</a:t>
            </a:r>
          </a:p>
        </p:txBody>
      </p:sp>
      <p:sp>
        <p:nvSpPr>
          <p:cNvPr id="7" name="Marcador de contenido 4">
            <a:extLst>
              <a:ext uri="{FF2B5EF4-FFF2-40B4-BE49-F238E27FC236}">
                <a16:creationId xmlns:a16="http://schemas.microsoft.com/office/drawing/2014/main" id="{1ACB855E-0780-65C1-399C-7726C4F6C0B7}"/>
              </a:ext>
            </a:extLst>
          </p:cNvPr>
          <p:cNvSpPr txBox="1">
            <a:spLocks/>
          </p:cNvSpPr>
          <p:nvPr/>
        </p:nvSpPr>
        <p:spPr>
          <a:xfrm>
            <a:off x="4242062" y="4079230"/>
            <a:ext cx="7111738" cy="585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600" b="1" dirty="0">
                <a:effectLst/>
                <a:latin typeface="Open Sans" panose="020B0606030504020204" pitchFamily="34" charset="0"/>
              </a:rPr>
              <a:t>Combine details</a:t>
            </a:r>
            <a:r>
              <a:rPr lang="es-GT" sz="1600" dirty="0">
                <a:effectLst/>
                <a:latin typeface="Open Sans" panose="020B0606030504020204" pitchFamily="34" charset="0"/>
              </a:rPr>
              <a:t> and more close up shots to tell the story. </a:t>
            </a:r>
          </a:p>
        </p:txBody>
      </p:sp>
      <p:sp>
        <p:nvSpPr>
          <p:cNvPr id="8" name="Marcador de contenido 4">
            <a:extLst>
              <a:ext uri="{FF2B5EF4-FFF2-40B4-BE49-F238E27FC236}">
                <a16:creationId xmlns:a16="http://schemas.microsoft.com/office/drawing/2014/main" id="{BE7D2FD4-D374-1985-F983-8EAF95213CC2}"/>
              </a:ext>
            </a:extLst>
          </p:cNvPr>
          <p:cNvSpPr txBox="1">
            <a:spLocks/>
          </p:cNvSpPr>
          <p:nvPr/>
        </p:nvSpPr>
        <p:spPr>
          <a:xfrm>
            <a:off x="5061098" y="5177729"/>
            <a:ext cx="6292702" cy="755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GT" sz="1600" b="1" dirty="0">
                <a:effectLst/>
                <a:latin typeface="Open Sans" panose="020B0606030504020204" pitchFamily="34" charset="0"/>
              </a:rPr>
              <a:t>For social media content</a:t>
            </a:r>
            <a:r>
              <a:rPr lang="es-GT" sz="1600" dirty="0">
                <a:effectLst/>
                <a:latin typeface="Open Sans" panose="020B0606030504020204" pitchFamily="34" charset="0"/>
              </a:rPr>
              <a:t>, it’s recommended to start with a catchy shot, quote or action from the character. </a:t>
            </a:r>
          </a:p>
        </p:txBody>
      </p:sp>
      <p:pic>
        <p:nvPicPr>
          <p:cNvPr id="10" name="Imagen 9">
            <a:extLst>
              <a:ext uri="{FF2B5EF4-FFF2-40B4-BE49-F238E27FC236}">
                <a16:creationId xmlns:a16="http://schemas.microsoft.com/office/drawing/2014/main" id="{42C86364-EDE6-F0FC-9E8E-F9823A72DD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8896" y="1371287"/>
            <a:ext cx="1394560" cy="1105788"/>
          </a:xfrm>
          <a:prstGeom prst="rect">
            <a:avLst/>
          </a:prstGeom>
        </p:spPr>
      </p:pic>
      <p:pic>
        <p:nvPicPr>
          <p:cNvPr id="12" name="Imagen 11">
            <a:extLst>
              <a:ext uri="{FF2B5EF4-FFF2-40B4-BE49-F238E27FC236}">
                <a16:creationId xmlns:a16="http://schemas.microsoft.com/office/drawing/2014/main" id="{415BECA4-1766-9735-5980-B6DE563186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7095" y="2484482"/>
            <a:ext cx="1394561" cy="1105788"/>
          </a:xfrm>
          <a:prstGeom prst="rect">
            <a:avLst/>
          </a:prstGeom>
        </p:spPr>
      </p:pic>
      <p:pic>
        <p:nvPicPr>
          <p:cNvPr id="14" name="Imagen 13">
            <a:extLst>
              <a:ext uri="{FF2B5EF4-FFF2-40B4-BE49-F238E27FC236}">
                <a16:creationId xmlns:a16="http://schemas.microsoft.com/office/drawing/2014/main" id="{6C5E7B3C-2308-EA7D-B85E-433EE238B8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3192" y="3664317"/>
            <a:ext cx="1394561" cy="1105788"/>
          </a:xfrm>
          <a:prstGeom prst="rect">
            <a:avLst/>
          </a:prstGeom>
        </p:spPr>
      </p:pic>
      <p:pic>
        <p:nvPicPr>
          <p:cNvPr id="16" name="Imagen 15">
            <a:extLst>
              <a:ext uri="{FF2B5EF4-FFF2-40B4-BE49-F238E27FC236}">
                <a16:creationId xmlns:a16="http://schemas.microsoft.com/office/drawing/2014/main" id="{D7E446DF-7D08-4B1F-B945-318E355FB0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6539" y="4816514"/>
            <a:ext cx="1394559" cy="1105787"/>
          </a:xfrm>
          <a:prstGeom prst="rect">
            <a:avLst/>
          </a:prstGeom>
        </p:spPr>
      </p:pic>
    </p:spTree>
    <p:extLst>
      <p:ext uri="{BB962C8B-B14F-4D97-AF65-F5344CB8AC3E}">
        <p14:creationId xmlns:p14="http://schemas.microsoft.com/office/powerpoint/2010/main" val="4087373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D40B98-0E5F-5CB7-6E00-30A58574E075}"/>
              </a:ext>
            </a:extLst>
          </p:cNvPr>
          <p:cNvSpPr>
            <a:spLocks noGrp="1"/>
          </p:cNvSpPr>
          <p:nvPr>
            <p:ph type="title"/>
          </p:nvPr>
        </p:nvSpPr>
        <p:spPr/>
        <p:txBody>
          <a:bodyPr/>
          <a:lstStyle/>
          <a:p>
            <a:r>
              <a:rPr lang="es-GT" dirty="0"/>
              <a:t>Photo tips</a:t>
            </a:r>
          </a:p>
        </p:txBody>
      </p:sp>
      <p:sp>
        <p:nvSpPr>
          <p:cNvPr id="3" name="Marcador de contenido 2">
            <a:extLst>
              <a:ext uri="{FF2B5EF4-FFF2-40B4-BE49-F238E27FC236}">
                <a16:creationId xmlns:a16="http://schemas.microsoft.com/office/drawing/2014/main" id="{ED4ACE89-71A1-4E34-2075-9D830C057F65}"/>
              </a:ext>
            </a:extLst>
          </p:cNvPr>
          <p:cNvSpPr>
            <a:spLocks noGrp="1"/>
          </p:cNvSpPr>
          <p:nvPr>
            <p:ph idx="1"/>
          </p:nvPr>
        </p:nvSpPr>
        <p:spPr>
          <a:xfrm>
            <a:off x="3498112" y="1825625"/>
            <a:ext cx="7855688" cy="4351338"/>
          </a:xfrm>
        </p:spPr>
        <p:txBody>
          <a:bodyPr>
            <a:normAutofit/>
          </a:bodyPr>
          <a:lstStyle/>
          <a:p>
            <a:pPr marL="0" indent="0" algn="just">
              <a:buNone/>
            </a:pPr>
            <a:r>
              <a:rPr lang="es-GT" sz="1600" dirty="0">
                <a:effectLst/>
                <a:latin typeface="Open Sans" panose="020B0606030504020204" pitchFamily="34" charset="0"/>
              </a:rPr>
              <a:t>Use your focus wisely, always tap your screen to ensure the right place or person is focused.</a:t>
            </a:r>
          </a:p>
          <a:p>
            <a:pPr marL="0" indent="0" algn="just">
              <a:buNone/>
            </a:pPr>
            <a:r>
              <a:rPr lang="es-GT" sz="1600" dirty="0">
                <a:effectLst/>
                <a:latin typeface="Open Sans" panose="020B0606030504020204" pitchFamily="34" charset="0"/>
              </a:rPr>
              <a:t>Always try to use proper light, the camera not always catches what we see, so it’s important to take the photos with proper light.</a:t>
            </a:r>
          </a:p>
          <a:p>
            <a:pPr marL="0" indent="0" algn="just">
              <a:buNone/>
            </a:pPr>
            <a:r>
              <a:rPr lang="es-GT" sz="1600" dirty="0">
                <a:effectLst/>
                <a:latin typeface="Open Sans" panose="020B0606030504020204" pitchFamily="34" charset="0"/>
              </a:rPr>
              <a:t>Hold your phone still so your photos do not appear blurry or warped.</a:t>
            </a:r>
          </a:p>
          <a:p>
            <a:pPr marL="0" indent="0" algn="just">
              <a:buNone/>
            </a:pPr>
            <a:r>
              <a:rPr lang="es-GT" sz="1600" dirty="0">
                <a:effectLst/>
                <a:latin typeface="Open Sans" panose="020B0606030504020204" pitchFamily="34" charset="0"/>
              </a:rPr>
              <a:t>Consider getting a tripod so you can always know that your photo is well balanced.</a:t>
            </a:r>
          </a:p>
          <a:p>
            <a:pPr marL="0" indent="0" algn="just">
              <a:buNone/>
            </a:pPr>
            <a:r>
              <a:rPr lang="es-GT" sz="1600" dirty="0">
                <a:effectLst/>
                <a:latin typeface="Open Sans" panose="020B0606030504020204" pitchFamily="34" charset="0"/>
              </a:rPr>
              <a:t>Look for symmetry or asymmetry in your photos, this will give order and balance to your photo.</a:t>
            </a:r>
          </a:p>
          <a:p>
            <a:pPr marL="0" indent="0" algn="just">
              <a:buNone/>
            </a:pPr>
            <a:r>
              <a:rPr lang="es-GT" sz="1600" dirty="0">
                <a:effectLst/>
                <a:latin typeface="Open Sans" panose="020B0606030504020204" pitchFamily="34" charset="0"/>
              </a:rPr>
              <a:t>Search for patterns, if you see elements that repeat over and over, like lines, geometric shapes, forms and colours, they will make a strong visual impact.</a:t>
            </a:r>
          </a:p>
          <a:p>
            <a:pPr marL="0" indent="0" algn="just">
              <a:buNone/>
            </a:pPr>
            <a:r>
              <a:rPr lang="es-GT" sz="1600" dirty="0">
                <a:effectLst/>
                <a:latin typeface="Open Sans" panose="020B0606030504020204" pitchFamily="34" charset="0"/>
              </a:rPr>
              <a:t>Do not to use zoom. This will reduce the quality of the image, , blur or put grain in your photo.</a:t>
            </a:r>
          </a:p>
          <a:p>
            <a:pPr marL="0" indent="0" algn="just">
              <a:buNone/>
            </a:pPr>
            <a:r>
              <a:rPr lang="es-GT" sz="1600" dirty="0">
                <a:effectLst/>
                <a:latin typeface="Open Sans" panose="020B0606030504020204" pitchFamily="34" charset="0"/>
              </a:rPr>
              <a:t>Always maintain your camera lens clean. Clean it with a soft cloth. </a:t>
            </a:r>
          </a:p>
        </p:txBody>
      </p:sp>
      <p:cxnSp>
        <p:nvCxnSpPr>
          <p:cNvPr id="4" name="Conector recto 3">
            <a:extLst>
              <a:ext uri="{FF2B5EF4-FFF2-40B4-BE49-F238E27FC236}">
                <a16:creationId xmlns:a16="http://schemas.microsoft.com/office/drawing/2014/main" id="{6A87B4D6-D5D0-24D1-119E-0D78B0055F1A}"/>
              </a:ext>
            </a:extLst>
          </p:cNvPr>
          <p:cNvCxnSpPr>
            <a:cxnSpLocks/>
          </p:cNvCxnSpPr>
          <p:nvPr/>
        </p:nvCxnSpPr>
        <p:spPr>
          <a:xfrm>
            <a:off x="3322075" y="1957228"/>
            <a:ext cx="0" cy="3696812"/>
          </a:xfrm>
          <a:prstGeom prst="line">
            <a:avLst/>
          </a:prstGeom>
          <a:ln w="12700">
            <a:solidFill>
              <a:srgbClr val="001D42"/>
            </a:solidFill>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id="{9B4E4021-D632-12D0-4D7E-C09441981194}"/>
              </a:ext>
            </a:extLst>
          </p:cNvPr>
          <p:cNvSpPr/>
          <p:nvPr/>
        </p:nvSpPr>
        <p:spPr>
          <a:xfrm>
            <a:off x="3146039" y="182562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 name="Elipse 5">
            <a:extLst>
              <a:ext uri="{FF2B5EF4-FFF2-40B4-BE49-F238E27FC236}">
                <a16:creationId xmlns:a16="http://schemas.microsoft.com/office/drawing/2014/main" id="{B2BD3B07-33A8-AB3D-A2C8-476A50378129}"/>
              </a:ext>
            </a:extLst>
          </p:cNvPr>
          <p:cNvSpPr/>
          <p:nvPr/>
        </p:nvSpPr>
        <p:spPr>
          <a:xfrm>
            <a:off x="3146039" y="241998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Elipse 6">
            <a:extLst>
              <a:ext uri="{FF2B5EF4-FFF2-40B4-BE49-F238E27FC236}">
                <a16:creationId xmlns:a16="http://schemas.microsoft.com/office/drawing/2014/main" id="{72D898B3-D492-C38F-06E0-174272FDCBFE}"/>
              </a:ext>
            </a:extLst>
          </p:cNvPr>
          <p:cNvSpPr/>
          <p:nvPr/>
        </p:nvSpPr>
        <p:spPr>
          <a:xfrm>
            <a:off x="3146039" y="290766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8" name="Elipse 7">
            <a:extLst>
              <a:ext uri="{FF2B5EF4-FFF2-40B4-BE49-F238E27FC236}">
                <a16:creationId xmlns:a16="http://schemas.microsoft.com/office/drawing/2014/main" id="{5E782BB9-0EBC-763B-4E53-2F58A3CA39B2}"/>
              </a:ext>
            </a:extLst>
          </p:cNvPr>
          <p:cNvSpPr/>
          <p:nvPr/>
        </p:nvSpPr>
        <p:spPr>
          <a:xfrm>
            <a:off x="3146039" y="334962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Elipse 8">
            <a:extLst>
              <a:ext uri="{FF2B5EF4-FFF2-40B4-BE49-F238E27FC236}">
                <a16:creationId xmlns:a16="http://schemas.microsoft.com/office/drawing/2014/main" id="{598C7E78-719A-42FD-FBD1-A3694903CDAC}"/>
              </a:ext>
            </a:extLst>
          </p:cNvPr>
          <p:cNvSpPr/>
          <p:nvPr/>
        </p:nvSpPr>
        <p:spPr>
          <a:xfrm>
            <a:off x="3146039" y="390842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Elipse 9">
            <a:extLst>
              <a:ext uri="{FF2B5EF4-FFF2-40B4-BE49-F238E27FC236}">
                <a16:creationId xmlns:a16="http://schemas.microsoft.com/office/drawing/2014/main" id="{407BF246-F5E8-073D-FDCE-FAD40EB147BC}"/>
              </a:ext>
            </a:extLst>
          </p:cNvPr>
          <p:cNvSpPr/>
          <p:nvPr/>
        </p:nvSpPr>
        <p:spPr>
          <a:xfrm>
            <a:off x="3146039" y="448246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1" name="Elipse 10">
            <a:extLst>
              <a:ext uri="{FF2B5EF4-FFF2-40B4-BE49-F238E27FC236}">
                <a16:creationId xmlns:a16="http://schemas.microsoft.com/office/drawing/2014/main" id="{FCBB99F2-30DF-EC5F-2BFC-D547DD89FD31}"/>
              </a:ext>
            </a:extLst>
          </p:cNvPr>
          <p:cNvSpPr/>
          <p:nvPr/>
        </p:nvSpPr>
        <p:spPr>
          <a:xfrm>
            <a:off x="3146039" y="504126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2" name="Elipse 11">
            <a:extLst>
              <a:ext uri="{FF2B5EF4-FFF2-40B4-BE49-F238E27FC236}">
                <a16:creationId xmlns:a16="http://schemas.microsoft.com/office/drawing/2014/main" id="{7A64E286-2E46-1809-D250-DF5638B90111}"/>
              </a:ext>
            </a:extLst>
          </p:cNvPr>
          <p:cNvSpPr/>
          <p:nvPr/>
        </p:nvSpPr>
        <p:spPr>
          <a:xfrm>
            <a:off x="3146039" y="5518785"/>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4" name="Imagen 13">
            <a:extLst>
              <a:ext uri="{FF2B5EF4-FFF2-40B4-BE49-F238E27FC236}">
                <a16:creationId xmlns:a16="http://schemas.microsoft.com/office/drawing/2014/main" id="{9C54E26F-EB2E-0F8B-1872-2BD75BCCF9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2319" y="1836863"/>
            <a:ext cx="334907" cy="334907"/>
          </a:xfrm>
          <a:prstGeom prst="rect">
            <a:avLst/>
          </a:prstGeom>
        </p:spPr>
      </p:pic>
      <p:pic>
        <p:nvPicPr>
          <p:cNvPr id="16" name="Imagen 15">
            <a:extLst>
              <a:ext uri="{FF2B5EF4-FFF2-40B4-BE49-F238E27FC236}">
                <a16:creationId xmlns:a16="http://schemas.microsoft.com/office/drawing/2014/main" id="{BB08CB99-EA7E-A1AD-B176-4517EAFB0D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70" y="2470175"/>
            <a:ext cx="250304" cy="250304"/>
          </a:xfrm>
          <a:prstGeom prst="rect">
            <a:avLst/>
          </a:prstGeom>
        </p:spPr>
      </p:pic>
      <p:pic>
        <p:nvPicPr>
          <p:cNvPr id="18" name="Imagen 17">
            <a:extLst>
              <a:ext uri="{FF2B5EF4-FFF2-40B4-BE49-F238E27FC236}">
                <a16:creationId xmlns:a16="http://schemas.microsoft.com/office/drawing/2014/main" id="{BDBA3319-62E3-ADE4-1E08-CE6BD7B45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0471" y="2963703"/>
            <a:ext cx="250304" cy="250304"/>
          </a:xfrm>
          <a:prstGeom prst="rect">
            <a:avLst/>
          </a:prstGeom>
        </p:spPr>
      </p:pic>
      <p:pic>
        <p:nvPicPr>
          <p:cNvPr id="20" name="Imagen 19">
            <a:extLst>
              <a:ext uri="{FF2B5EF4-FFF2-40B4-BE49-F238E27FC236}">
                <a16:creationId xmlns:a16="http://schemas.microsoft.com/office/drawing/2014/main" id="{3A16E17E-6FFB-68A5-E693-3ED07032F1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8697" y="5560941"/>
            <a:ext cx="293849" cy="293849"/>
          </a:xfrm>
          <a:prstGeom prst="rect">
            <a:avLst/>
          </a:prstGeom>
        </p:spPr>
      </p:pic>
      <p:pic>
        <p:nvPicPr>
          <p:cNvPr id="22" name="Imagen 21">
            <a:extLst>
              <a:ext uri="{FF2B5EF4-FFF2-40B4-BE49-F238E27FC236}">
                <a16:creationId xmlns:a16="http://schemas.microsoft.com/office/drawing/2014/main" id="{51AFB3A8-9B03-1D27-6EDF-3C145154C7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82260" y="3395345"/>
            <a:ext cx="268514" cy="268514"/>
          </a:xfrm>
          <a:prstGeom prst="rect">
            <a:avLst/>
          </a:prstGeom>
        </p:spPr>
      </p:pic>
      <p:pic>
        <p:nvPicPr>
          <p:cNvPr id="24" name="Imagen 23">
            <a:extLst>
              <a:ext uri="{FF2B5EF4-FFF2-40B4-BE49-F238E27FC236}">
                <a16:creationId xmlns:a16="http://schemas.microsoft.com/office/drawing/2014/main" id="{C8C3AFFD-A057-1DCA-66AB-5FA74FEDDE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49584" y="3923664"/>
            <a:ext cx="352074" cy="352074"/>
          </a:xfrm>
          <a:prstGeom prst="rect">
            <a:avLst/>
          </a:prstGeom>
        </p:spPr>
      </p:pic>
      <p:pic>
        <p:nvPicPr>
          <p:cNvPr id="26" name="Imagen 25">
            <a:extLst>
              <a:ext uri="{FF2B5EF4-FFF2-40B4-BE49-F238E27FC236}">
                <a16:creationId xmlns:a16="http://schemas.microsoft.com/office/drawing/2014/main" id="{8B3C1D58-8D16-0160-8F29-8CC3DD2553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00470" y="4522226"/>
            <a:ext cx="260169" cy="260169"/>
          </a:xfrm>
          <a:prstGeom prst="rect">
            <a:avLst/>
          </a:prstGeom>
        </p:spPr>
      </p:pic>
      <p:pic>
        <p:nvPicPr>
          <p:cNvPr id="28" name="Imagen 27">
            <a:extLst>
              <a:ext uri="{FF2B5EF4-FFF2-40B4-BE49-F238E27FC236}">
                <a16:creationId xmlns:a16="http://schemas.microsoft.com/office/drawing/2014/main" id="{B9C18E89-14BB-5DF1-0965-90528AED78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20649" y="5108710"/>
            <a:ext cx="213508" cy="213508"/>
          </a:xfrm>
          <a:prstGeom prst="rect">
            <a:avLst/>
          </a:prstGeom>
        </p:spPr>
      </p:pic>
    </p:spTree>
    <p:extLst>
      <p:ext uri="{BB962C8B-B14F-4D97-AF65-F5344CB8AC3E}">
        <p14:creationId xmlns:p14="http://schemas.microsoft.com/office/powerpoint/2010/main" val="285106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790B26B2-D201-5473-DBF8-A493A2B4672C}"/>
              </a:ext>
            </a:extLst>
          </p:cNvPr>
          <p:cNvSpPr>
            <a:spLocks noGrp="1"/>
          </p:cNvSpPr>
          <p:nvPr>
            <p:ph type="title"/>
          </p:nvPr>
        </p:nvSpPr>
        <p:spPr>
          <a:xfrm>
            <a:off x="1317171" y="2014073"/>
            <a:ext cx="10515600" cy="1325563"/>
          </a:xfrm>
        </p:spPr>
        <p:txBody>
          <a:bodyPr/>
          <a:lstStyle/>
          <a:p>
            <a:r>
              <a:rPr lang="es-GT" dirty="0">
                <a:solidFill>
                  <a:srgbClr val="F63239"/>
                </a:solidFill>
              </a:rPr>
              <a:t>LET´S PRACTICE!</a:t>
            </a:r>
          </a:p>
        </p:txBody>
      </p:sp>
      <p:sp>
        <p:nvSpPr>
          <p:cNvPr id="7" name="Marcador de contenido 4">
            <a:extLst>
              <a:ext uri="{FF2B5EF4-FFF2-40B4-BE49-F238E27FC236}">
                <a16:creationId xmlns:a16="http://schemas.microsoft.com/office/drawing/2014/main" id="{6006FA65-7A03-6881-98EC-6089053F11E7}"/>
              </a:ext>
            </a:extLst>
          </p:cNvPr>
          <p:cNvSpPr>
            <a:spLocks noGrp="1"/>
          </p:cNvSpPr>
          <p:nvPr>
            <p:ph idx="1"/>
          </p:nvPr>
        </p:nvSpPr>
        <p:spPr>
          <a:xfrm>
            <a:off x="2917371" y="3474573"/>
            <a:ext cx="8915400" cy="2494584"/>
          </a:xfrm>
        </p:spPr>
        <p:txBody>
          <a:bodyPr>
            <a:normAutofit/>
          </a:bodyPr>
          <a:lstStyle/>
          <a:p>
            <a:pPr marL="0" indent="0" algn="just">
              <a:buNone/>
            </a:pPr>
            <a:r>
              <a:rPr lang="es-GT" sz="1800" dirty="0">
                <a:effectLst/>
                <a:latin typeface="Open Sans" panose="020B0606030504020204" pitchFamily="34" charset="0"/>
              </a:rPr>
              <a:t>Practice the type of shots, angles and movements and share with colleagues and mentors for feedback. </a:t>
            </a:r>
          </a:p>
        </p:txBody>
      </p:sp>
      <p:pic>
        <p:nvPicPr>
          <p:cNvPr id="8" name="Imagen 7">
            <a:extLst>
              <a:ext uri="{FF2B5EF4-FFF2-40B4-BE49-F238E27FC236}">
                <a16:creationId xmlns:a16="http://schemas.microsoft.com/office/drawing/2014/main" id="{6FBA18C5-2E3B-0657-9420-1023FB6550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7171" y="1451219"/>
            <a:ext cx="719759" cy="855833"/>
          </a:xfrm>
          <a:prstGeom prst="rect">
            <a:avLst/>
          </a:prstGeom>
        </p:spPr>
      </p:pic>
    </p:spTree>
    <p:extLst>
      <p:ext uri="{BB962C8B-B14F-4D97-AF65-F5344CB8AC3E}">
        <p14:creationId xmlns:p14="http://schemas.microsoft.com/office/powerpoint/2010/main" val="114841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961D767-F81D-AB29-BC90-3B54D4BD3EFA}"/>
              </a:ext>
            </a:extLst>
          </p:cNvPr>
          <p:cNvSpPr>
            <a:spLocks noGrp="1"/>
          </p:cNvSpPr>
          <p:nvPr>
            <p:ph type="title"/>
          </p:nvPr>
        </p:nvSpPr>
        <p:spPr/>
        <p:txBody>
          <a:bodyPr>
            <a:normAutofit/>
          </a:bodyPr>
          <a:lstStyle/>
          <a:p>
            <a:r>
              <a:rPr lang="es-GT" sz="3600" dirty="0">
                <a:solidFill>
                  <a:srgbClr val="48AAE0"/>
                </a:solidFill>
              </a:rPr>
              <a:t>CAPTURING GREAT AUDIO</a:t>
            </a:r>
          </a:p>
        </p:txBody>
      </p:sp>
      <p:sp>
        <p:nvSpPr>
          <p:cNvPr id="5" name="Marcador de contenido 4">
            <a:extLst>
              <a:ext uri="{FF2B5EF4-FFF2-40B4-BE49-F238E27FC236}">
                <a16:creationId xmlns:a16="http://schemas.microsoft.com/office/drawing/2014/main" id="{3BCA70DB-CF6D-7936-594C-ACAC7666C604}"/>
              </a:ext>
            </a:extLst>
          </p:cNvPr>
          <p:cNvSpPr>
            <a:spLocks noGrp="1"/>
          </p:cNvSpPr>
          <p:nvPr>
            <p:ph idx="1"/>
          </p:nvPr>
        </p:nvSpPr>
        <p:spPr/>
        <p:txBody>
          <a:bodyPr/>
          <a:lstStyle/>
          <a:p>
            <a:pPr marL="0" indent="0">
              <a:buNone/>
            </a:pPr>
            <a:r>
              <a:rPr lang="es-GT" b="1" dirty="0">
                <a:solidFill>
                  <a:srgbClr val="48AAE0"/>
                </a:solidFill>
              </a:rPr>
              <a:t>Basic concepts:</a:t>
            </a:r>
          </a:p>
          <a:p>
            <a:pPr marL="0" indent="0">
              <a:buNone/>
            </a:pPr>
            <a:r>
              <a:rPr lang="es-GT" sz="1800" b="1" dirty="0">
                <a:effectLst/>
                <a:latin typeface="Open Sans" panose="020B0606030504020204" pitchFamily="34" charset="0"/>
              </a:rPr>
              <a:t>The closer the better.</a:t>
            </a:r>
            <a:r>
              <a:rPr lang="es-GT" sz="1800" dirty="0">
                <a:effectLst/>
                <a:latin typeface="Open Sans" panose="020B0606030504020204" pitchFamily="34" charset="0"/>
              </a:rPr>
              <a:t> The single most important factor when recording sound is that the microphone is close to the source of the sound</a:t>
            </a:r>
          </a:p>
          <a:p>
            <a:pPr marL="0" indent="0">
              <a:buNone/>
            </a:pPr>
            <a:r>
              <a:rPr lang="es-GT" sz="1800" b="1" dirty="0">
                <a:effectLst/>
                <a:latin typeface="Open Sans" panose="020B0606030504020204" pitchFamily="34" charset="0"/>
              </a:rPr>
              <a:t>Think about the environment.</a:t>
            </a:r>
            <a:r>
              <a:rPr lang="es-GT" sz="1800" dirty="0">
                <a:effectLst/>
                <a:latin typeface="Open Sans" panose="020B0606030504020204" pitchFamily="34" charset="0"/>
              </a:rPr>
              <a:t> </a:t>
            </a:r>
            <a:r>
              <a:rPr lang="es-GT" sz="1800" dirty="0"/>
              <a:t>I</a:t>
            </a:r>
            <a:r>
              <a:rPr lang="es-GT" sz="1800" dirty="0">
                <a:effectLst/>
                <a:latin typeface="Open Sans" panose="020B0606030504020204" pitchFamily="34" charset="0"/>
              </a:rPr>
              <a:t>t is generally better to do interviews in environments that are as quiet as possible. </a:t>
            </a:r>
          </a:p>
          <a:p>
            <a:pPr marL="0" indent="0">
              <a:buNone/>
            </a:pPr>
            <a:endParaRPr lang="es-GT" dirty="0">
              <a:effectLst/>
              <a:latin typeface="Open Sans" panose="020B0606030504020204" pitchFamily="34" charset="0"/>
            </a:endParaRPr>
          </a:p>
          <a:p>
            <a:pPr marL="0" indent="0">
              <a:buNone/>
            </a:pPr>
            <a:endParaRPr lang="es-GT" dirty="0"/>
          </a:p>
        </p:txBody>
      </p:sp>
      <p:pic>
        <p:nvPicPr>
          <p:cNvPr id="7" name="Imagen 6">
            <a:extLst>
              <a:ext uri="{FF2B5EF4-FFF2-40B4-BE49-F238E27FC236}">
                <a16:creationId xmlns:a16="http://schemas.microsoft.com/office/drawing/2014/main" id="{D4E008D5-DF8B-387E-80C6-D547EC4DE6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3632672"/>
            <a:ext cx="6096000" cy="3432365"/>
          </a:xfrm>
          <a:prstGeom prst="rect">
            <a:avLst/>
          </a:prstGeom>
        </p:spPr>
      </p:pic>
    </p:spTree>
    <p:extLst>
      <p:ext uri="{BB962C8B-B14F-4D97-AF65-F5344CB8AC3E}">
        <p14:creationId xmlns:p14="http://schemas.microsoft.com/office/powerpoint/2010/main" val="90485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961D767-F81D-AB29-BC90-3B54D4BD3EFA}"/>
              </a:ext>
            </a:extLst>
          </p:cNvPr>
          <p:cNvSpPr>
            <a:spLocks noGrp="1"/>
          </p:cNvSpPr>
          <p:nvPr>
            <p:ph type="title"/>
          </p:nvPr>
        </p:nvSpPr>
        <p:spPr/>
        <p:txBody>
          <a:bodyPr>
            <a:normAutofit/>
          </a:bodyPr>
          <a:lstStyle/>
          <a:p>
            <a:r>
              <a:rPr lang="es-GT" sz="3600" dirty="0">
                <a:solidFill>
                  <a:srgbClr val="48AAE0"/>
                </a:solidFill>
              </a:rPr>
              <a:t>TOOLS TO USE</a:t>
            </a:r>
          </a:p>
        </p:txBody>
      </p:sp>
      <p:sp>
        <p:nvSpPr>
          <p:cNvPr id="5" name="Marcador de contenido 4">
            <a:extLst>
              <a:ext uri="{FF2B5EF4-FFF2-40B4-BE49-F238E27FC236}">
                <a16:creationId xmlns:a16="http://schemas.microsoft.com/office/drawing/2014/main" id="{3BCA70DB-CF6D-7936-594C-ACAC7666C604}"/>
              </a:ext>
            </a:extLst>
          </p:cNvPr>
          <p:cNvSpPr>
            <a:spLocks noGrp="1"/>
          </p:cNvSpPr>
          <p:nvPr>
            <p:ph idx="1"/>
          </p:nvPr>
        </p:nvSpPr>
        <p:spPr>
          <a:xfrm>
            <a:off x="838200" y="1553483"/>
            <a:ext cx="10515600" cy="4351338"/>
          </a:xfrm>
        </p:spPr>
        <p:txBody>
          <a:bodyPr/>
          <a:lstStyle/>
          <a:p>
            <a:pPr marL="0" indent="0">
              <a:buNone/>
            </a:pPr>
            <a:r>
              <a:rPr lang="es-GT" b="1" dirty="0">
                <a:solidFill>
                  <a:srgbClr val="48AAE0"/>
                </a:solidFill>
              </a:rPr>
              <a:t>Voice record pro</a:t>
            </a:r>
            <a:endParaRPr lang="es-GT" dirty="0">
              <a:effectLst/>
              <a:latin typeface="Open Sans" panose="020B0606030504020204" pitchFamily="34" charset="0"/>
            </a:endParaRPr>
          </a:p>
          <a:p>
            <a:pPr marL="0" indent="0">
              <a:buNone/>
            </a:pPr>
            <a:endParaRPr lang="es-GT" dirty="0"/>
          </a:p>
        </p:txBody>
      </p:sp>
      <p:pic>
        <p:nvPicPr>
          <p:cNvPr id="3" name="3. tutorial audio">
            <a:hlinkClick r:id="" action="ppaction://media"/>
            <a:extLst>
              <a:ext uri="{FF2B5EF4-FFF2-40B4-BE49-F238E27FC236}">
                <a16:creationId xmlns:a16="http://schemas.microsoft.com/office/drawing/2014/main" id="{5C52E366-5436-DC77-7C1A-ED97C371C9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9149" y="2024009"/>
            <a:ext cx="7753702" cy="4361458"/>
          </a:xfrm>
          <a:prstGeom prst="rect">
            <a:avLst/>
          </a:prstGeom>
        </p:spPr>
      </p:pic>
    </p:spTree>
    <p:extLst>
      <p:ext uri="{BB962C8B-B14F-4D97-AF65-F5344CB8AC3E}">
        <p14:creationId xmlns:p14="http://schemas.microsoft.com/office/powerpoint/2010/main" val="2794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08BCB-40B9-F349-0054-C24A058B402D}"/>
              </a:ext>
            </a:extLst>
          </p:cNvPr>
          <p:cNvSpPr>
            <a:spLocks noGrp="1"/>
          </p:cNvSpPr>
          <p:nvPr>
            <p:ph type="title"/>
          </p:nvPr>
        </p:nvSpPr>
        <p:spPr/>
        <p:txBody>
          <a:bodyPr>
            <a:normAutofit/>
          </a:bodyPr>
          <a:lstStyle/>
          <a:p>
            <a:r>
              <a:rPr lang="es-GT" sz="3600" dirty="0">
                <a:solidFill>
                  <a:srgbClr val="48AAE0"/>
                </a:solidFill>
              </a:rPr>
              <a:t>TO RECORD AUDIO ANV VIDEO SIMULTANEOUSLY</a:t>
            </a:r>
          </a:p>
        </p:txBody>
      </p:sp>
      <p:sp>
        <p:nvSpPr>
          <p:cNvPr id="3" name="Marcador de contenido 2">
            <a:extLst>
              <a:ext uri="{FF2B5EF4-FFF2-40B4-BE49-F238E27FC236}">
                <a16:creationId xmlns:a16="http://schemas.microsoft.com/office/drawing/2014/main" id="{B1F8F44C-2408-AA95-0265-BA5438A8A421}"/>
              </a:ext>
            </a:extLst>
          </p:cNvPr>
          <p:cNvSpPr>
            <a:spLocks noGrp="1"/>
          </p:cNvSpPr>
          <p:nvPr>
            <p:ph idx="1"/>
          </p:nvPr>
        </p:nvSpPr>
        <p:spPr>
          <a:xfrm>
            <a:off x="838200" y="1825625"/>
            <a:ext cx="10515600" cy="852261"/>
          </a:xfrm>
        </p:spPr>
        <p:txBody>
          <a:bodyPr/>
          <a:lstStyle/>
          <a:p>
            <a:pPr marL="0" indent="0" algn="just">
              <a:buNone/>
            </a:pPr>
            <a:r>
              <a:rPr lang="es-GT" sz="1800" dirty="0">
                <a:effectLst/>
                <a:latin typeface="Open Sans" panose="020B0606030504020204" pitchFamily="34" charset="0"/>
              </a:rPr>
              <a:t>The best option to record audio is to do it directly while shooting your video. But you would have to be very close to the audio source or have an external microphone connected to your phone. There are several types of external microphones but these are the ones you’ll need most: </a:t>
            </a:r>
          </a:p>
        </p:txBody>
      </p:sp>
      <p:sp>
        <p:nvSpPr>
          <p:cNvPr id="5" name="CuadroTexto 4">
            <a:extLst>
              <a:ext uri="{FF2B5EF4-FFF2-40B4-BE49-F238E27FC236}">
                <a16:creationId xmlns:a16="http://schemas.microsoft.com/office/drawing/2014/main" id="{6194EDE7-EAE3-E153-5D44-62DE52B29E2A}"/>
              </a:ext>
            </a:extLst>
          </p:cNvPr>
          <p:cNvSpPr txBox="1"/>
          <p:nvPr/>
        </p:nvSpPr>
        <p:spPr>
          <a:xfrm>
            <a:off x="1645920" y="5214810"/>
            <a:ext cx="2468880" cy="276999"/>
          </a:xfrm>
          <a:prstGeom prst="rect">
            <a:avLst/>
          </a:prstGeom>
          <a:noFill/>
        </p:spPr>
        <p:txBody>
          <a:bodyPr wrap="square" rtlCol="0">
            <a:spAutoFit/>
          </a:bodyPr>
          <a:lstStyle/>
          <a:p>
            <a:pPr algn="ctr"/>
            <a:r>
              <a:rPr lang="es-GT" sz="1200" b="1" dirty="0">
                <a:effectLst/>
                <a:latin typeface="Open Sans" panose="020B0606030504020204" pitchFamily="34" charset="0"/>
              </a:rPr>
              <a:t>Lapel mics</a:t>
            </a:r>
            <a:endParaRPr lang="es-GT" sz="1200" dirty="0">
              <a:effectLst/>
              <a:latin typeface="Open Sans" panose="020B0606030504020204" pitchFamily="34" charset="0"/>
            </a:endParaRPr>
          </a:p>
        </p:txBody>
      </p:sp>
      <p:sp>
        <p:nvSpPr>
          <p:cNvPr id="6" name="CuadroTexto 5">
            <a:extLst>
              <a:ext uri="{FF2B5EF4-FFF2-40B4-BE49-F238E27FC236}">
                <a16:creationId xmlns:a16="http://schemas.microsoft.com/office/drawing/2014/main" id="{818C056C-B9E4-B561-426F-288C200AD4EE}"/>
              </a:ext>
            </a:extLst>
          </p:cNvPr>
          <p:cNvSpPr txBox="1"/>
          <p:nvPr/>
        </p:nvSpPr>
        <p:spPr>
          <a:xfrm>
            <a:off x="4693920" y="5214810"/>
            <a:ext cx="2468880" cy="276999"/>
          </a:xfrm>
          <a:prstGeom prst="rect">
            <a:avLst/>
          </a:prstGeom>
          <a:noFill/>
        </p:spPr>
        <p:txBody>
          <a:bodyPr wrap="square" rtlCol="0">
            <a:spAutoFit/>
          </a:bodyPr>
          <a:lstStyle/>
          <a:p>
            <a:pPr algn="ctr"/>
            <a:r>
              <a:rPr lang="es-GT" sz="1200" b="1" dirty="0">
                <a:effectLst/>
                <a:latin typeface="Open Sans" panose="020B0606030504020204" pitchFamily="34" charset="0"/>
              </a:rPr>
              <a:t>Earphone mic</a:t>
            </a:r>
            <a:endParaRPr lang="es-GT" sz="1200" dirty="0">
              <a:effectLst/>
              <a:latin typeface="Open Sans" panose="020B0606030504020204" pitchFamily="34" charset="0"/>
            </a:endParaRPr>
          </a:p>
        </p:txBody>
      </p:sp>
      <p:sp>
        <p:nvSpPr>
          <p:cNvPr id="7" name="CuadroTexto 6">
            <a:extLst>
              <a:ext uri="{FF2B5EF4-FFF2-40B4-BE49-F238E27FC236}">
                <a16:creationId xmlns:a16="http://schemas.microsoft.com/office/drawing/2014/main" id="{063ADEE4-1AF8-DAB9-67C1-DE90E8829515}"/>
              </a:ext>
            </a:extLst>
          </p:cNvPr>
          <p:cNvSpPr txBox="1"/>
          <p:nvPr/>
        </p:nvSpPr>
        <p:spPr>
          <a:xfrm>
            <a:off x="7660640" y="5214810"/>
            <a:ext cx="2468880" cy="461665"/>
          </a:xfrm>
          <a:prstGeom prst="rect">
            <a:avLst/>
          </a:prstGeom>
          <a:noFill/>
        </p:spPr>
        <p:txBody>
          <a:bodyPr wrap="square" rtlCol="0">
            <a:spAutoFit/>
          </a:bodyPr>
          <a:lstStyle/>
          <a:p>
            <a:pPr algn="ctr"/>
            <a:r>
              <a:rPr lang="es-GT" sz="1200" b="1" dirty="0">
                <a:effectLst/>
                <a:latin typeface="Open Sans" panose="020B0606030504020204" pitchFamily="34" charset="0"/>
              </a:rPr>
              <a:t>If youdon´t have an external microphone stay close</a:t>
            </a:r>
            <a:endParaRPr lang="es-GT" sz="1200" dirty="0">
              <a:effectLst/>
              <a:latin typeface="Open Sans" panose="020B0606030504020204" pitchFamily="34" charset="0"/>
            </a:endParaRPr>
          </a:p>
        </p:txBody>
      </p:sp>
      <p:pic>
        <p:nvPicPr>
          <p:cNvPr id="9" name="Imagen 8">
            <a:extLst>
              <a:ext uri="{FF2B5EF4-FFF2-40B4-BE49-F238E27FC236}">
                <a16:creationId xmlns:a16="http://schemas.microsoft.com/office/drawing/2014/main" id="{DFAE9B7E-3736-5456-0113-BB01047352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0853" y="2869269"/>
            <a:ext cx="9110294" cy="2154157"/>
          </a:xfrm>
          <a:prstGeom prst="rect">
            <a:avLst/>
          </a:prstGeom>
        </p:spPr>
      </p:pic>
    </p:spTree>
    <p:extLst>
      <p:ext uri="{BB962C8B-B14F-4D97-AF65-F5344CB8AC3E}">
        <p14:creationId xmlns:p14="http://schemas.microsoft.com/office/powerpoint/2010/main" val="639507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EB7B24A-9BF7-B491-1B9B-5536AB722604}"/>
              </a:ext>
            </a:extLst>
          </p:cNvPr>
          <p:cNvSpPr>
            <a:spLocks noGrp="1"/>
          </p:cNvSpPr>
          <p:nvPr>
            <p:ph type="title"/>
          </p:nvPr>
        </p:nvSpPr>
        <p:spPr>
          <a:xfrm>
            <a:off x="838200" y="1148896"/>
            <a:ext cx="10515600" cy="1325563"/>
          </a:xfrm>
        </p:spPr>
        <p:txBody>
          <a:bodyPr/>
          <a:lstStyle/>
          <a:p>
            <a:r>
              <a:rPr lang="es-GT" dirty="0"/>
              <a:t>TIPS TO IMPROVE YOUR AUDIO</a:t>
            </a:r>
          </a:p>
        </p:txBody>
      </p:sp>
      <p:sp>
        <p:nvSpPr>
          <p:cNvPr id="5" name="Marcador de contenido 4">
            <a:extLst>
              <a:ext uri="{FF2B5EF4-FFF2-40B4-BE49-F238E27FC236}">
                <a16:creationId xmlns:a16="http://schemas.microsoft.com/office/drawing/2014/main" id="{287C96B4-CC61-9981-4C3C-46F72F06CDF0}"/>
              </a:ext>
            </a:extLst>
          </p:cNvPr>
          <p:cNvSpPr>
            <a:spLocks noGrp="1"/>
          </p:cNvSpPr>
          <p:nvPr>
            <p:ph idx="1"/>
          </p:nvPr>
        </p:nvSpPr>
        <p:spPr>
          <a:xfrm>
            <a:off x="4082142" y="2572883"/>
            <a:ext cx="7271657" cy="3279775"/>
          </a:xfrm>
        </p:spPr>
        <p:txBody>
          <a:bodyPr>
            <a:normAutofit/>
          </a:bodyPr>
          <a:lstStyle/>
          <a:p>
            <a:pPr marL="0" indent="0" algn="just">
              <a:buNone/>
            </a:pPr>
            <a:r>
              <a:rPr lang="es-GT" sz="1600" dirty="0">
                <a:effectLst/>
                <a:latin typeface="Open Sans" panose="020B0606030504020204" pitchFamily="34" charset="0"/>
              </a:rPr>
              <a:t>If you do not have a microphone, but have two phones, you can use one to take video and the other one to record audio and put it as close as possible to the character’s mouth.  This is one of the best and easiest solutions as the audio recorded on the extra phone can easily be synched up to the video recording later. </a:t>
            </a:r>
          </a:p>
          <a:p>
            <a:pPr marL="0" indent="0" algn="just">
              <a:buNone/>
            </a:pPr>
            <a:r>
              <a:rPr lang="es-GT" sz="1600" dirty="0">
                <a:effectLst/>
                <a:latin typeface="Open Sans" panose="020B0606030504020204" pitchFamily="34" charset="0"/>
              </a:rPr>
              <a:t>Always make a sound test before you take the actual footage. Record the person stating their name and job title, and you can also ask them to count from 1 to 10.</a:t>
            </a:r>
          </a:p>
          <a:p>
            <a:pPr marL="0" indent="0" algn="just">
              <a:buNone/>
            </a:pPr>
            <a:r>
              <a:rPr lang="es-GT" sz="1600" dirty="0">
                <a:effectLst/>
                <a:latin typeface="Open Sans" panose="020B0606030504020204" pitchFamily="34" charset="0"/>
              </a:rPr>
              <a:t>If there is a lot of background noise, ask if it can be turned down, if not, search other location for better audio results.  </a:t>
            </a:r>
          </a:p>
          <a:p>
            <a:pPr marL="0" indent="0" algn="just">
              <a:buNone/>
            </a:pPr>
            <a:r>
              <a:rPr lang="es-GT" sz="1600" dirty="0">
                <a:effectLst/>
                <a:latin typeface="Open Sans" panose="020B0606030504020204" pitchFamily="34" charset="0"/>
              </a:rPr>
              <a:t>If possible, always listen to the interview in real time so you can hear what is actually being recorded. </a:t>
            </a:r>
          </a:p>
        </p:txBody>
      </p:sp>
      <p:cxnSp>
        <p:nvCxnSpPr>
          <p:cNvPr id="6" name="Conector recto 5">
            <a:extLst>
              <a:ext uri="{FF2B5EF4-FFF2-40B4-BE49-F238E27FC236}">
                <a16:creationId xmlns:a16="http://schemas.microsoft.com/office/drawing/2014/main" id="{8FB60AE2-1726-3426-6C6F-4A3084A051BA}"/>
              </a:ext>
            </a:extLst>
          </p:cNvPr>
          <p:cNvCxnSpPr>
            <a:cxnSpLocks/>
          </p:cNvCxnSpPr>
          <p:nvPr/>
        </p:nvCxnSpPr>
        <p:spPr>
          <a:xfrm>
            <a:off x="3808133" y="2704486"/>
            <a:ext cx="0" cy="2701858"/>
          </a:xfrm>
          <a:prstGeom prst="line">
            <a:avLst/>
          </a:prstGeom>
          <a:ln w="12700">
            <a:solidFill>
              <a:srgbClr val="001D42"/>
            </a:solidFill>
          </a:ln>
        </p:spPr>
        <p:style>
          <a:lnRef idx="1">
            <a:schemeClr val="accent1"/>
          </a:lnRef>
          <a:fillRef idx="0">
            <a:schemeClr val="accent1"/>
          </a:fillRef>
          <a:effectRef idx="0">
            <a:schemeClr val="accent1"/>
          </a:effectRef>
          <a:fontRef idx="minor">
            <a:schemeClr val="tx1"/>
          </a:fontRef>
        </p:style>
      </p:cxnSp>
      <p:sp>
        <p:nvSpPr>
          <p:cNvPr id="7" name="Elipse 6">
            <a:extLst>
              <a:ext uri="{FF2B5EF4-FFF2-40B4-BE49-F238E27FC236}">
                <a16:creationId xmlns:a16="http://schemas.microsoft.com/office/drawing/2014/main" id="{64FB8B60-4FF1-6507-130C-8C65350C2991}"/>
              </a:ext>
            </a:extLst>
          </p:cNvPr>
          <p:cNvSpPr/>
          <p:nvPr/>
        </p:nvSpPr>
        <p:spPr>
          <a:xfrm>
            <a:off x="3632097" y="2572883"/>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8" name="Elipse 7">
            <a:extLst>
              <a:ext uri="{FF2B5EF4-FFF2-40B4-BE49-F238E27FC236}">
                <a16:creationId xmlns:a16="http://schemas.microsoft.com/office/drawing/2014/main" id="{0D625DC7-3030-2517-1390-1B08200F5A4A}"/>
              </a:ext>
            </a:extLst>
          </p:cNvPr>
          <p:cNvSpPr/>
          <p:nvPr/>
        </p:nvSpPr>
        <p:spPr>
          <a:xfrm>
            <a:off x="3632097" y="3824740"/>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9" name="Elipse 8">
            <a:extLst>
              <a:ext uri="{FF2B5EF4-FFF2-40B4-BE49-F238E27FC236}">
                <a16:creationId xmlns:a16="http://schemas.microsoft.com/office/drawing/2014/main" id="{AD191959-D4F5-8475-8565-ECADFF124C9B}"/>
              </a:ext>
            </a:extLst>
          </p:cNvPr>
          <p:cNvSpPr/>
          <p:nvPr/>
        </p:nvSpPr>
        <p:spPr>
          <a:xfrm>
            <a:off x="3632097" y="4619397"/>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0" name="Elipse 9">
            <a:extLst>
              <a:ext uri="{FF2B5EF4-FFF2-40B4-BE49-F238E27FC236}">
                <a16:creationId xmlns:a16="http://schemas.microsoft.com/office/drawing/2014/main" id="{915090EB-6990-C172-F2D9-B163829C2CC8}"/>
              </a:ext>
            </a:extLst>
          </p:cNvPr>
          <p:cNvSpPr/>
          <p:nvPr/>
        </p:nvSpPr>
        <p:spPr>
          <a:xfrm>
            <a:off x="3632097" y="5185454"/>
            <a:ext cx="352073" cy="352073"/>
          </a:xfrm>
          <a:prstGeom prst="ellipse">
            <a:avLst/>
          </a:prstGeom>
          <a:solidFill>
            <a:schemeClr val="bg1"/>
          </a:solidFill>
          <a:ln>
            <a:solidFill>
              <a:srgbClr val="F63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2" name="Imagen 11">
            <a:extLst>
              <a:ext uri="{FF2B5EF4-FFF2-40B4-BE49-F238E27FC236}">
                <a16:creationId xmlns:a16="http://schemas.microsoft.com/office/drawing/2014/main" id="{3304A8F9-4F4C-4F59-0F3D-BA54F17AEF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0679" y="2589443"/>
            <a:ext cx="334907" cy="334907"/>
          </a:xfrm>
          <a:prstGeom prst="rect">
            <a:avLst/>
          </a:prstGeom>
        </p:spPr>
      </p:pic>
      <p:pic>
        <p:nvPicPr>
          <p:cNvPr id="14" name="Imagen 13">
            <a:extLst>
              <a:ext uri="{FF2B5EF4-FFF2-40B4-BE49-F238E27FC236}">
                <a16:creationId xmlns:a16="http://schemas.microsoft.com/office/drawing/2014/main" id="{02C753CE-F819-0FD8-E857-C8D157FF1A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2989" y="5216347"/>
            <a:ext cx="290286" cy="290286"/>
          </a:xfrm>
          <a:prstGeom prst="rect">
            <a:avLst/>
          </a:prstGeom>
        </p:spPr>
      </p:pic>
      <p:pic>
        <p:nvPicPr>
          <p:cNvPr id="16" name="Imagen 15">
            <a:extLst>
              <a:ext uri="{FF2B5EF4-FFF2-40B4-BE49-F238E27FC236}">
                <a16:creationId xmlns:a16="http://schemas.microsoft.com/office/drawing/2014/main" id="{DCA84710-949F-E0C6-FBD3-3F07E7FB87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2989" y="4650290"/>
            <a:ext cx="290286" cy="290286"/>
          </a:xfrm>
          <a:prstGeom prst="rect">
            <a:avLst/>
          </a:prstGeom>
        </p:spPr>
      </p:pic>
      <p:pic>
        <p:nvPicPr>
          <p:cNvPr id="18" name="Imagen 17">
            <a:extLst>
              <a:ext uri="{FF2B5EF4-FFF2-40B4-BE49-F238E27FC236}">
                <a16:creationId xmlns:a16="http://schemas.microsoft.com/office/drawing/2014/main" id="{7835BCFA-01BC-0FF7-0A58-91C0459F10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0332" y="3839304"/>
            <a:ext cx="322943" cy="322943"/>
          </a:xfrm>
          <a:prstGeom prst="rect">
            <a:avLst/>
          </a:prstGeom>
        </p:spPr>
      </p:pic>
    </p:spTree>
    <p:extLst>
      <p:ext uri="{BB962C8B-B14F-4D97-AF65-F5344CB8AC3E}">
        <p14:creationId xmlns:p14="http://schemas.microsoft.com/office/powerpoint/2010/main" val="2774606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0D9D228-130A-0B92-8537-806281405EE6}"/>
              </a:ext>
            </a:extLst>
          </p:cNvPr>
          <p:cNvSpPr>
            <a:spLocks noGrp="1"/>
          </p:cNvSpPr>
          <p:nvPr>
            <p:ph type="title"/>
          </p:nvPr>
        </p:nvSpPr>
        <p:spPr/>
        <p:txBody>
          <a:bodyPr>
            <a:normAutofit/>
          </a:bodyPr>
          <a:lstStyle/>
          <a:p>
            <a:r>
              <a:rPr lang="es-GT" sz="3600" dirty="0">
                <a:solidFill>
                  <a:srgbClr val="48AAE0"/>
                </a:solidFill>
              </a:rPr>
              <a:t>LIGHTNING PRINCIPLES</a:t>
            </a:r>
          </a:p>
        </p:txBody>
      </p:sp>
      <p:pic>
        <p:nvPicPr>
          <p:cNvPr id="7" name="Imagen 6">
            <a:extLst>
              <a:ext uri="{FF2B5EF4-FFF2-40B4-BE49-F238E27FC236}">
                <a16:creationId xmlns:a16="http://schemas.microsoft.com/office/drawing/2014/main" id="{B8FFE3FA-05CC-4FE9-9282-2DCE01F4C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2401" y="2005294"/>
            <a:ext cx="9587198" cy="1554335"/>
          </a:xfrm>
          <a:prstGeom prst="rect">
            <a:avLst/>
          </a:prstGeom>
        </p:spPr>
      </p:pic>
      <p:sp>
        <p:nvSpPr>
          <p:cNvPr id="8" name="CuadroTexto 7">
            <a:extLst>
              <a:ext uri="{FF2B5EF4-FFF2-40B4-BE49-F238E27FC236}">
                <a16:creationId xmlns:a16="http://schemas.microsoft.com/office/drawing/2014/main" id="{D89CA8E1-30F2-6522-F8EA-B8F665B39156}"/>
              </a:ext>
            </a:extLst>
          </p:cNvPr>
          <p:cNvSpPr txBox="1"/>
          <p:nvPr/>
        </p:nvSpPr>
        <p:spPr>
          <a:xfrm>
            <a:off x="1001485" y="3712029"/>
            <a:ext cx="2231572" cy="1569660"/>
          </a:xfrm>
          <a:prstGeom prst="rect">
            <a:avLst/>
          </a:prstGeom>
          <a:noFill/>
        </p:spPr>
        <p:txBody>
          <a:bodyPr wrap="square" rtlCol="0">
            <a:spAutoFit/>
          </a:bodyPr>
          <a:lstStyle/>
          <a:p>
            <a:pPr algn="ctr"/>
            <a:r>
              <a:rPr lang="es-GT" sz="1200" dirty="0">
                <a:effectLst/>
                <a:latin typeface="Open Sans" panose="020B0606030504020204" pitchFamily="34" charset="0"/>
              </a:rPr>
              <a:t>Make sure the light is shining on or at the thing you want to film, not at your camera. So, when you are in the field, position yourself behind the sun and shining on the thing or person you are shooting.</a:t>
            </a:r>
          </a:p>
        </p:txBody>
      </p:sp>
      <p:sp>
        <p:nvSpPr>
          <p:cNvPr id="10" name="CuadroTexto 9">
            <a:extLst>
              <a:ext uri="{FF2B5EF4-FFF2-40B4-BE49-F238E27FC236}">
                <a16:creationId xmlns:a16="http://schemas.microsoft.com/office/drawing/2014/main" id="{4E70852E-941E-0F1E-1781-CC1865F6D58D}"/>
              </a:ext>
            </a:extLst>
          </p:cNvPr>
          <p:cNvSpPr txBox="1"/>
          <p:nvPr/>
        </p:nvSpPr>
        <p:spPr>
          <a:xfrm>
            <a:off x="3570512" y="3712029"/>
            <a:ext cx="2231572" cy="1384995"/>
          </a:xfrm>
          <a:prstGeom prst="rect">
            <a:avLst/>
          </a:prstGeom>
          <a:noFill/>
        </p:spPr>
        <p:txBody>
          <a:bodyPr wrap="square" rtlCol="0">
            <a:spAutoFit/>
          </a:bodyPr>
          <a:lstStyle/>
          <a:p>
            <a:pPr algn="ctr"/>
            <a:r>
              <a:rPr lang="es-GT" sz="1200" dirty="0">
                <a:effectLst/>
                <a:latin typeface="Open Sans" panose="020B0606030504020204" pitchFamily="34" charset="0"/>
              </a:rPr>
              <a:t>Think about the environment. Will you be in the shade, under trees? What are the natural and unnatural sources of light, reflection and shade. Use these to your advantage.</a:t>
            </a:r>
          </a:p>
        </p:txBody>
      </p:sp>
      <p:sp>
        <p:nvSpPr>
          <p:cNvPr id="11" name="CuadroTexto 10">
            <a:extLst>
              <a:ext uri="{FF2B5EF4-FFF2-40B4-BE49-F238E27FC236}">
                <a16:creationId xmlns:a16="http://schemas.microsoft.com/office/drawing/2014/main" id="{E9724F37-4F7B-A139-C647-0E86A54C5299}"/>
              </a:ext>
            </a:extLst>
          </p:cNvPr>
          <p:cNvSpPr txBox="1"/>
          <p:nvPr/>
        </p:nvSpPr>
        <p:spPr>
          <a:xfrm>
            <a:off x="6063341" y="3712029"/>
            <a:ext cx="2231572" cy="1015663"/>
          </a:xfrm>
          <a:prstGeom prst="rect">
            <a:avLst/>
          </a:prstGeom>
          <a:noFill/>
        </p:spPr>
        <p:txBody>
          <a:bodyPr wrap="square" rtlCol="0">
            <a:spAutoFit/>
          </a:bodyPr>
          <a:lstStyle/>
          <a:p>
            <a:pPr algn="ctr"/>
            <a:r>
              <a:rPr lang="es-GT" sz="1200" dirty="0">
                <a:effectLst/>
                <a:latin typeface="Open Sans" panose="020B0606030504020204" pitchFamily="34" charset="0"/>
              </a:rPr>
              <a:t>Don’t be afraid to ask for help. Some good lighting fixes are simple, but it can require an extra set of hands. </a:t>
            </a:r>
          </a:p>
        </p:txBody>
      </p:sp>
      <p:sp>
        <p:nvSpPr>
          <p:cNvPr id="12" name="CuadroTexto 11">
            <a:extLst>
              <a:ext uri="{FF2B5EF4-FFF2-40B4-BE49-F238E27FC236}">
                <a16:creationId xmlns:a16="http://schemas.microsoft.com/office/drawing/2014/main" id="{F41FBB1C-2F5A-E8CC-90AE-2D388DFC34F4}"/>
              </a:ext>
            </a:extLst>
          </p:cNvPr>
          <p:cNvSpPr txBox="1"/>
          <p:nvPr/>
        </p:nvSpPr>
        <p:spPr>
          <a:xfrm>
            <a:off x="8665027" y="3712029"/>
            <a:ext cx="2231572" cy="1569660"/>
          </a:xfrm>
          <a:prstGeom prst="rect">
            <a:avLst/>
          </a:prstGeom>
          <a:noFill/>
        </p:spPr>
        <p:txBody>
          <a:bodyPr wrap="square" rtlCol="0">
            <a:spAutoFit/>
          </a:bodyPr>
          <a:lstStyle/>
          <a:p>
            <a:pPr algn="ctr"/>
            <a:r>
              <a:rPr lang="es-GT" sz="1200" dirty="0">
                <a:effectLst/>
                <a:latin typeface="Open Sans" panose="020B0606030504020204" pitchFamily="34" charset="0"/>
              </a:rPr>
              <a:t>If you’re worried that your subject will get impatient, or not understand why you are doing this, use these concepts to explain why this will make a big difference in making them look much better in the video or photo. </a:t>
            </a:r>
          </a:p>
        </p:txBody>
      </p:sp>
    </p:spTree>
    <p:extLst>
      <p:ext uri="{BB962C8B-B14F-4D97-AF65-F5344CB8AC3E}">
        <p14:creationId xmlns:p14="http://schemas.microsoft.com/office/powerpoint/2010/main" val="120770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70D9D228-130A-0B92-8537-806281405EE6}"/>
              </a:ext>
            </a:extLst>
          </p:cNvPr>
          <p:cNvSpPr>
            <a:spLocks noGrp="1"/>
          </p:cNvSpPr>
          <p:nvPr>
            <p:ph type="title"/>
          </p:nvPr>
        </p:nvSpPr>
        <p:spPr/>
        <p:txBody>
          <a:bodyPr>
            <a:normAutofit/>
          </a:bodyPr>
          <a:lstStyle/>
          <a:p>
            <a:r>
              <a:rPr lang="es-GT" sz="3600" dirty="0">
                <a:solidFill>
                  <a:srgbClr val="48AAE0"/>
                </a:solidFill>
              </a:rPr>
              <a:t>TYPES OF LIGHT</a:t>
            </a:r>
          </a:p>
        </p:txBody>
      </p:sp>
      <p:sp>
        <p:nvSpPr>
          <p:cNvPr id="8" name="CuadroTexto 7">
            <a:extLst>
              <a:ext uri="{FF2B5EF4-FFF2-40B4-BE49-F238E27FC236}">
                <a16:creationId xmlns:a16="http://schemas.microsoft.com/office/drawing/2014/main" id="{D89CA8E1-30F2-6522-F8EA-B8F665B39156}"/>
              </a:ext>
            </a:extLst>
          </p:cNvPr>
          <p:cNvSpPr txBox="1"/>
          <p:nvPr/>
        </p:nvSpPr>
        <p:spPr>
          <a:xfrm>
            <a:off x="691241" y="3063739"/>
            <a:ext cx="4533903" cy="830997"/>
          </a:xfrm>
          <a:prstGeom prst="rect">
            <a:avLst/>
          </a:prstGeom>
          <a:noFill/>
        </p:spPr>
        <p:txBody>
          <a:bodyPr wrap="square" rtlCol="0">
            <a:spAutoFit/>
          </a:bodyPr>
          <a:lstStyle/>
          <a:p>
            <a:pPr algn="just"/>
            <a:r>
              <a:rPr lang="es-GT" sz="1200" b="1" dirty="0">
                <a:effectLst/>
                <a:latin typeface="Open Sans" panose="020B0606030504020204" pitchFamily="34" charset="0"/>
              </a:rPr>
              <a:t>Natural:</a:t>
            </a:r>
            <a:r>
              <a:rPr lang="es-GT" sz="1200" dirty="0">
                <a:effectLst/>
                <a:latin typeface="Open Sans" panose="020B0606030504020204" pitchFamily="34" charset="0"/>
              </a:rPr>
              <a:t> This comes from the sun and is affected by the time of day. Some good times to shoot with natural light are mid-morning and mid-afternoon, so there is enough light, but not so much it burns your take. </a:t>
            </a:r>
          </a:p>
        </p:txBody>
      </p:sp>
      <p:sp>
        <p:nvSpPr>
          <p:cNvPr id="12" name="CuadroTexto 11">
            <a:extLst>
              <a:ext uri="{FF2B5EF4-FFF2-40B4-BE49-F238E27FC236}">
                <a16:creationId xmlns:a16="http://schemas.microsoft.com/office/drawing/2014/main" id="{F41FBB1C-2F5A-E8CC-90AE-2D388DFC34F4}"/>
              </a:ext>
            </a:extLst>
          </p:cNvPr>
          <p:cNvSpPr txBox="1"/>
          <p:nvPr/>
        </p:nvSpPr>
        <p:spPr>
          <a:xfrm>
            <a:off x="6298290" y="3016251"/>
            <a:ext cx="4533903" cy="830997"/>
          </a:xfrm>
          <a:prstGeom prst="rect">
            <a:avLst/>
          </a:prstGeom>
          <a:noFill/>
        </p:spPr>
        <p:txBody>
          <a:bodyPr wrap="square" rtlCol="0">
            <a:spAutoFit/>
          </a:bodyPr>
          <a:lstStyle/>
          <a:p>
            <a:pPr algn="just"/>
            <a:r>
              <a:rPr lang="es-GT" sz="1200" b="1" dirty="0">
                <a:effectLst/>
                <a:latin typeface="Open Sans" panose="020B0606030504020204" pitchFamily="34" charset="0"/>
              </a:rPr>
              <a:t>Artificial:</a:t>
            </a:r>
            <a:r>
              <a:rPr lang="es-GT" sz="1200" dirty="0">
                <a:effectLst/>
                <a:latin typeface="Open Sans" panose="020B0606030504020204" pitchFamily="34" charset="0"/>
              </a:rPr>
              <a:t> This light comes from lamps, spots, flashes and other luminous objects that can be controlled by you. </a:t>
            </a:r>
          </a:p>
          <a:p>
            <a:pPr algn="just"/>
            <a:r>
              <a:rPr lang="es-GT" sz="1200" dirty="0">
                <a:effectLst/>
                <a:latin typeface="Open Sans" panose="020B0606030504020204" pitchFamily="34" charset="0"/>
              </a:rPr>
              <a:t>In an ideal world you would have 3 lights to do a standard three-point lighting like this one:</a:t>
            </a:r>
          </a:p>
        </p:txBody>
      </p:sp>
      <p:pic>
        <p:nvPicPr>
          <p:cNvPr id="3" name="Imagen 2">
            <a:extLst>
              <a:ext uri="{FF2B5EF4-FFF2-40B4-BE49-F238E27FC236}">
                <a16:creationId xmlns:a16="http://schemas.microsoft.com/office/drawing/2014/main" id="{049CE6B4-3310-A8A6-A97D-CC474EE83E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5243" y="1690688"/>
            <a:ext cx="1485900" cy="1219200"/>
          </a:xfrm>
          <a:prstGeom prst="rect">
            <a:avLst/>
          </a:prstGeom>
        </p:spPr>
      </p:pic>
      <p:pic>
        <p:nvPicPr>
          <p:cNvPr id="6" name="Imagen 5">
            <a:extLst>
              <a:ext uri="{FF2B5EF4-FFF2-40B4-BE49-F238E27FC236}">
                <a16:creationId xmlns:a16="http://schemas.microsoft.com/office/drawing/2014/main" id="{4E7792A4-3169-433B-17CD-628B12034A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2077" y="1690688"/>
            <a:ext cx="1485900" cy="1219200"/>
          </a:xfrm>
          <a:prstGeom prst="rect">
            <a:avLst/>
          </a:prstGeom>
        </p:spPr>
      </p:pic>
      <p:pic>
        <p:nvPicPr>
          <p:cNvPr id="13" name="Imagen 12">
            <a:extLst>
              <a:ext uri="{FF2B5EF4-FFF2-40B4-BE49-F238E27FC236}">
                <a16:creationId xmlns:a16="http://schemas.microsoft.com/office/drawing/2014/main" id="{F628D83C-05F7-B866-7D56-8C2A6E0C4F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9079" y="4093952"/>
            <a:ext cx="1992323" cy="1770954"/>
          </a:xfrm>
          <a:prstGeom prst="rect">
            <a:avLst/>
          </a:prstGeom>
        </p:spPr>
      </p:pic>
      <p:pic>
        <p:nvPicPr>
          <p:cNvPr id="15" name="Imagen 14">
            <a:extLst>
              <a:ext uri="{FF2B5EF4-FFF2-40B4-BE49-F238E27FC236}">
                <a16:creationId xmlns:a16="http://schemas.microsoft.com/office/drawing/2014/main" id="{F21251F9-879E-9AB6-E2F0-60280F15E0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943" y="4184718"/>
            <a:ext cx="6738257" cy="1878332"/>
          </a:xfrm>
          <a:prstGeom prst="rect">
            <a:avLst/>
          </a:prstGeom>
        </p:spPr>
      </p:pic>
      <p:sp>
        <p:nvSpPr>
          <p:cNvPr id="16" name="CuadroTexto 15">
            <a:extLst>
              <a:ext uri="{FF2B5EF4-FFF2-40B4-BE49-F238E27FC236}">
                <a16:creationId xmlns:a16="http://schemas.microsoft.com/office/drawing/2014/main" id="{5FB64FDF-6921-7EDA-910A-42043E07FBED}"/>
              </a:ext>
            </a:extLst>
          </p:cNvPr>
          <p:cNvSpPr txBox="1"/>
          <p:nvPr/>
        </p:nvSpPr>
        <p:spPr>
          <a:xfrm>
            <a:off x="2895600" y="4898571"/>
            <a:ext cx="4049486" cy="1015663"/>
          </a:xfrm>
          <a:prstGeom prst="rect">
            <a:avLst/>
          </a:prstGeom>
          <a:noFill/>
        </p:spPr>
        <p:txBody>
          <a:bodyPr wrap="square" rtlCol="0">
            <a:spAutoFit/>
          </a:bodyPr>
          <a:lstStyle/>
          <a:p>
            <a:r>
              <a:rPr lang="es-GT" sz="1200" dirty="0">
                <a:effectLst/>
                <a:latin typeface="Open Sans" panose="020B0606030504020204" pitchFamily="34" charset="0"/>
              </a:rPr>
              <a:t>Sometimes this is difficult to do, and sometimes there is no time to set the lights in the rush of the situation. If you have one light, it could be a light from a phone, or if you have a ring light you can use a different lighting scheme like the one in the next slide.</a:t>
            </a:r>
          </a:p>
        </p:txBody>
      </p:sp>
    </p:spTree>
    <p:extLst>
      <p:ext uri="{BB962C8B-B14F-4D97-AF65-F5344CB8AC3E}">
        <p14:creationId xmlns:p14="http://schemas.microsoft.com/office/powerpoint/2010/main" val="3158921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94DFD7D4-3A26-EB29-2BF0-87A35458F422}"/>
              </a:ext>
            </a:extLst>
          </p:cNvPr>
          <p:cNvSpPr>
            <a:spLocks noGrp="1"/>
          </p:cNvSpPr>
          <p:nvPr>
            <p:ph type="title"/>
          </p:nvPr>
        </p:nvSpPr>
        <p:spPr/>
        <p:txBody>
          <a:bodyPr/>
          <a:lstStyle/>
          <a:p>
            <a:r>
              <a:rPr lang="es-GT" dirty="0"/>
              <a:t>PRODUCTION: PHOTO AND VIDEO PRINCIPLES</a:t>
            </a:r>
          </a:p>
        </p:txBody>
      </p:sp>
      <p:sp>
        <p:nvSpPr>
          <p:cNvPr id="5" name="Marcador de contenido 4">
            <a:extLst>
              <a:ext uri="{FF2B5EF4-FFF2-40B4-BE49-F238E27FC236}">
                <a16:creationId xmlns:a16="http://schemas.microsoft.com/office/drawing/2014/main" id="{AA33F3CD-C03C-A1F1-D638-09372EABB643}"/>
              </a:ext>
            </a:extLst>
          </p:cNvPr>
          <p:cNvSpPr>
            <a:spLocks noGrp="1"/>
          </p:cNvSpPr>
          <p:nvPr>
            <p:ph idx="1"/>
          </p:nvPr>
        </p:nvSpPr>
        <p:spPr>
          <a:xfrm>
            <a:off x="838200" y="2273300"/>
            <a:ext cx="10515600" cy="1428906"/>
          </a:xfrm>
        </p:spPr>
        <p:txBody>
          <a:bodyPr>
            <a:normAutofit/>
          </a:bodyPr>
          <a:lstStyle/>
          <a:p>
            <a:pPr marL="0" indent="0" algn="just">
              <a:buNone/>
            </a:pPr>
            <a:r>
              <a:rPr lang="es-GT" sz="1800" dirty="0">
                <a:effectLst/>
                <a:latin typeface="Open Sans" panose="020B0606030504020204" pitchFamily="34" charset="0"/>
              </a:rPr>
              <a:t>You will capture the footage using your mobile phone or a camera, and ideally microphone/ or lights. This is for both shooting on a certain location – like a community – or in a studio. </a:t>
            </a:r>
          </a:p>
          <a:p>
            <a:pPr marL="0" indent="0" algn="just">
              <a:buNone/>
            </a:pPr>
            <a:endParaRPr lang="es-GT" sz="1800" dirty="0"/>
          </a:p>
          <a:p>
            <a:pPr marL="0" indent="0" algn="just">
              <a:buNone/>
            </a:pPr>
            <a:r>
              <a:rPr lang="es-GT" sz="1800" b="1" dirty="0"/>
              <a:t>Camera concepts</a:t>
            </a:r>
          </a:p>
        </p:txBody>
      </p:sp>
      <p:pic>
        <p:nvPicPr>
          <p:cNvPr id="2" name="2. tutorial camara">
            <a:hlinkClick r:id="" action="ppaction://media"/>
            <a:extLst>
              <a:ext uri="{FF2B5EF4-FFF2-40B4-BE49-F238E27FC236}">
                <a16:creationId xmlns:a16="http://schemas.microsoft.com/office/drawing/2014/main" id="{89AE173C-7516-DCDE-144E-DEB7DF1C9A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86616" y="3429000"/>
            <a:ext cx="5618768" cy="3160557"/>
          </a:xfrm>
          <a:prstGeom prst="rect">
            <a:avLst/>
          </a:prstGeom>
        </p:spPr>
      </p:pic>
    </p:spTree>
    <p:extLst>
      <p:ext uri="{BB962C8B-B14F-4D97-AF65-F5344CB8AC3E}">
        <p14:creationId xmlns:p14="http://schemas.microsoft.com/office/powerpoint/2010/main" val="73602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7572054-7D4C-F0F1-9132-9CD7FA647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724865"/>
            <a:ext cx="7772400" cy="4238891"/>
          </a:xfrm>
          <a:prstGeom prst="rect">
            <a:avLst/>
          </a:prstGeom>
        </p:spPr>
      </p:pic>
      <p:sp>
        <p:nvSpPr>
          <p:cNvPr id="10" name="CuadroTexto 9">
            <a:extLst>
              <a:ext uri="{FF2B5EF4-FFF2-40B4-BE49-F238E27FC236}">
                <a16:creationId xmlns:a16="http://schemas.microsoft.com/office/drawing/2014/main" id="{3B6F8B83-8D68-21EE-43D6-5ECA105EA45C}"/>
              </a:ext>
            </a:extLst>
          </p:cNvPr>
          <p:cNvSpPr txBox="1"/>
          <p:nvPr/>
        </p:nvSpPr>
        <p:spPr>
          <a:xfrm>
            <a:off x="2111828" y="5203371"/>
            <a:ext cx="7968343" cy="830997"/>
          </a:xfrm>
          <a:prstGeom prst="rect">
            <a:avLst/>
          </a:prstGeom>
          <a:noFill/>
        </p:spPr>
        <p:txBody>
          <a:bodyPr wrap="square" rtlCol="0">
            <a:spAutoFit/>
          </a:bodyPr>
          <a:lstStyle/>
          <a:p>
            <a:r>
              <a:rPr lang="es-GT" sz="1600" dirty="0">
                <a:effectLst/>
                <a:latin typeface="Open Sans" panose="020B0606030504020204" pitchFamily="34" charset="0"/>
              </a:rPr>
              <a:t> If you don’t have any other lights, you can also use the one on your phone while you take the footage. That will give you a frontal light, but just be sure not to be very close to the person so it doesn’tburn your take.</a:t>
            </a:r>
          </a:p>
        </p:txBody>
      </p:sp>
    </p:spTree>
    <p:extLst>
      <p:ext uri="{BB962C8B-B14F-4D97-AF65-F5344CB8AC3E}">
        <p14:creationId xmlns:p14="http://schemas.microsoft.com/office/powerpoint/2010/main" val="1661844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A7BFD5F-669D-7AAE-B31E-75A145A2B0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5650" y="1690688"/>
            <a:ext cx="10080699" cy="4174834"/>
          </a:xfrm>
          <a:prstGeom prst="rect">
            <a:avLst/>
          </a:prstGeom>
        </p:spPr>
      </p:pic>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TYPES OF SHOTS</a:t>
            </a:r>
            <a:endParaRPr lang="es-GT" dirty="0">
              <a:solidFill>
                <a:srgbClr val="48AAE0"/>
              </a:solidFill>
            </a:endParaRPr>
          </a:p>
        </p:txBody>
      </p:sp>
      <p:sp>
        <p:nvSpPr>
          <p:cNvPr id="3" name="Marcador de contenido 2">
            <a:extLst>
              <a:ext uri="{FF2B5EF4-FFF2-40B4-BE49-F238E27FC236}">
                <a16:creationId xmlns:a16="http://schemas.microsoft.com/office/drawing/2014/main" id="{F5595F31-4FCF-FD2F-44F7-87A8FA33B06D}"/>
              </a:ext>
            </a:extLst>
          </p:cNvPr>
          <p:cNvSpPr>
            <a:spLocks noGrp="1"/>
          </p:cNvSpPr>
          <p:nvPr>
            <p:ph idx="1"/>
          </p:nvPr>
        </p:nvSpPr>
        <p:spPr>
          <a:xfrm>
            <a:off x="1183888" y="3581372"/>
            <a:ext cx="2942063" cy="326560"/>
          </a:xfrm>
        </p:spPr>
        <p:txBody>
          <a:bodyPr>
            <a:normAutofit/>
          </a:bodyPr>
          <a:lstStyle/>
          <a:p>
            <a:pPr marL="0" indent="0" algn="ctr">
              <a:buNone/>
            </a:pPr>
            <a:r>
              <a:rPr lang="es-GT" sz="1400" dirty="0">
                <a:effectLst/>
                <a:latin typeface="Open Sans" panose="020B0606030504020204" pitchFamily="34" charset="0"/>
              </a:rPr>
              <a:t>Establishing shot</a:t>
            </a:r>
          </a:p>
        </p:txBody>
      </p:sp>
      <p:sp>
        <p:nvSpPr>
          <p:cNvPr id="9" name="Marcador de contenido 2">
            <a:extLst>
              <a:ext uri="{FF2B5EF4-FFF2-40B4-BE49-F238E27FC236}">
                <a16:creationId xmlns:a16="http://schemas.microsoft.com/office/drawing/2014/main" id="{3DC2DBE3-2406-A484-45A8-875DDACA3B0C}"/>
              </a:ext>
            </a:extLst>
          </p:cNvPr>
          <p:cNvSpPr txBox="1">
            <a:spLocks/>
          </p:cNvSpPr>
          <p:nvPr/>
        </p:nvSpPr>
        <p:spPr>
          <a:xfrm>
            <a:off x="4548768" y="3581372"/>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Extreme wide shot</a:t>
            </a:r>
          </a:p>
        </p:txBody>
      </p:sp>
      <p:sp>
        <p:nvSpPr>
          <p:cNvPr id="10" name="Marcador de contenido 2">
            <a:extLst>
              <a:ext uri="{FF2B5EF4-FFF2-40B4-BE49-F238E27FC236}">
                <a16:creationId xmlns:a16="http://schemas.microsoft.com/office/drawing/2014/main" id="{F158AE7E-9E54-76E7-8558-ACBCA9930CD3}"/>
              </a:ext>
            </a:extLst>
          </p:cNvPr>
          <p:cNvSpPr txBox="1">
            <a:spLocks/>
          </p:cNvSpPr>
          <p:nvPr/>
        </p:nvSpPr>
        <p:spPr>
          <a:xfrm>
            <a:off x="7913649" y="3614825"/>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Wide shot</a:t>
            </a:r>
          </a:p>
        </p:txBody>
      </p:sp>
      <p:sp>
        <p:nvSpPr>
          <p:cNvPr id="11" name="Marcador de contenido 2">
            <a:extLst>
              <a:ext uri="{FF2B5EF4-FFF2-40B4-BE49-F238E27FC236}">
                <a16:creationId xmlns:a16="http://schemas.microsoft.com/office/drawing/2014/main" id="{E1B744B8-194F-0469-AE70-03A91A5A751A}"/>
              </a:ext>
            </a:extLst>
          </p:cNvPr>
          <p:cNvSpPr txBox="1">
            <a:spLocks/>
          </p:cNvSpPr>
          <p:nvPr/>
        </p:nvSpPr>
        <p:spPr>
          <a:xfrm>
            <a:off x="1055650" y="5945430"/>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Full shot</a:t>
            </a:r>
          </a:p>
        </p:txBody>
      </p:sp>
      <p:sp>
        <p:nvSpPr>
          <p:cNvPr id="12" name="Marcador de contenido 2">
            <a:extLst>
              <a:ext uri="{FF2B5EF4-FFF2-40B4-BE49-F238E27FC236}">
                <a16:creationId xmlns:a16="http://schemas.microsoft.com/office/drawing/2014/main" id="{A864A280-28B7-60D6-7A63-C4368DA2684C}"/>
              </a:ext>
            </a:extLst>
          </p:cNvPr>
          <p:cNvSpPr txBox="1">
            <a:spLocks/>
          </p:cNvSpPr>
          <p:nvPr/>
        </p:nvSpPr>
        <p:spPr>
          <a:xfrm>
            <a:off x="4624967" y="5945430"/>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Medium long shot</a:t>
            </a:r>
          </a:p>
        </p:txBody>
      </p:sp>
      <p:sp>
        <p:nvSpPr>
          <p:cNvPr id="13" name="Marcador de contenido 2">
            <a:extLst>
              <a:ext uri="{FF2B5EF4-FFF2-40B4-BE49-F238E27FC236}">
                <a16:creationId xmlns:a16="http://schemas.microsoft.com/office/drawing/2014/main" id="{B883B103-6E7B-65EC-A960-230EABD88AF8}"/>
              </a:ext>
            </a:extLst>
          </p:cNvPr>
          <p:cNvSpPr txBox="1">
            <a:spLocks/>
          </p:cNvSpPr>
          <p:nvPr/>
        </p:nvSpPr>
        <p:spPr>
          <a:xfrm>
            <a:off x="7913649" y="5945430"/>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Medium shot</a:t>
            </a:r>
          </a:p>
        </p:txBody>
      </p:sp>
    </p:spTree>
    <p:extLst>
      <p:ext uri="{BB962C8B-B14F-4D97-AF65-F5344CB8AC3E}">
        <p14:creationId xmlns:p14="http://schemas.microsoft.com/office/powerpoint/2010/main" val="3294583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TYPES OF SHOTS</a:t>
            </a:r>
            <a:endParaRPr lang="es-GT" dirty="0">
              <a:solidFill>
                <a:srgbClr val="48AAE0"/>
              </a:solidFill>
            </a:endParaRPr>
          </a:p>
        </p:txBody>
      </p:sp>
      <p:sp>
        <p:nvSpPr>
          <p:cNvPr id="3" name="Marcador de contenido 2">
            <a:extLst>
              <a:ext uri="{FF2B5EF4-FFF2-40B4-BE49-F238E27FC236}">
                <a16:creationId xmlns:a16="http://schemas.microsoft.com/office/drawing/2014/main" id="{F5595F31-4FCF-FD2F-44F7-87A8FA33B06D}"/>
              </a:ext>
            </a:extLst>
          </p:cNvPr>
          <p:cNvSpPr>
            <a:spLocks noGrp="1"/>
          </p:cNvSpPr>
          <p:nvPr>
            <p:ph idx="1"/>
          </p:nvPr>
        </p:nvSpPr>
        <p:spPr>
          <a:xfrm>
            <a:off x="1183888" y="4328504"/>
            <a:ext cx="2942063" cy="326560"/>
          </a:xfrm>
        </p:spPr>
        <p:txBody>
          <a:bodyPr>
            <a:normAutofit/>
          </a:bodyPr>
          <a:lstStyle/>
          <a:p>
            <a:pPr marL="0" indent="0" algn="ctr">
              <a:buNone/>
            </a:pPr>
            <a:r>
              <a:rPr lang="es-GT" sz="1400" dirty="0">
                <a:effectLst/>
                <a:latin typeface="Open Sans" panose="020B0606030504020204" pitchFamily="34" charset="0"/>
              </a:rPr>
              <a:t>Medium close up</a:t>
            </a:r>
          </a:p>
        </p:txBody>
      </p:sp>
      <p:sp>
        <p:nvSpPr>
          <p:cNvPr id="9" name="Marcador de contenido 2">
            <a:extLst>
              <a:ext uri="{FF2B5EF4-FFF2-40B4-BE49-F238E27FC236}">
                <a16:creationId xmlns:a16="http://schemas.microsoft.com/office/drawing/2014/main" id="{3DC2DBE3-2406-A484-45A8-875DDACA3B0C}"/>
              </a:ext>
            </a:extLst>
          </p:cNvPr>
          <p:cNvSpPr txBox="1">
            <a:spLocks/>
          </p:cNvSpPr>
          <p:nvPr/>
        </p:nvSpPr>
        <p:spPr>
          <a:xfrm>
            <a:off x="4548768" y="4328504"/>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Close up</a:t>
            </a:r>
          </a:p>
        </p:txBody>
      </p:sp>
      <p:sp>
        <p:nvSpPr>
          <p:cNvPr id="10" name="Marcador de contenido 2">
            <a:extLst>
              <a:ext uri="{FF2B5EF4-FFF2-40B4-BE49-F238E27FC236}">
                <a16:creationId xmlns:a16="http://schemas.microsoft.com/office/drawing/2014/main" id="{F158AE7E-9E54-76E7-8558-ACBCA9930CD3}"/>
              </a:ext>
            </a:extLst>
          </p:cNvPr>
          <p:cNvSpPr txBox="1">
            <a:spLocks/>
          </p:cNvSpPr>
          <p:nvPr/>
        </p:nvSpPr>
        <p:spPr>
          <a:xfrm>
            <a:off x="7913649" y="4361957"/>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Extreme close up</a:t>
            </a:r>
          </a:p>
        </p:txBody>
      </p:sp>
      <p:pic>
        <p:nvPicPr>
          <p:cNvPr id="5" name="Imagen 4">
            <a:extLst>
              <a:ext uri="{FF2B5EF4-FFF2-40B4-BE49-F238E27FC236}">
                <a16:creationId xmlns:a16="http://schemas.microsoft.com/office/drawing/2014/main" id="{AC56525E-8E19-0169-7AE1-0C805AEA1F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673" y="2357912"/>
            <a:ext cx="10194653" cy="1802493"/>
          </a:xfrm>
          <a:prstGeom prst="rect">
            <a:avLst/>
          </a:prstGeom>
        </p:spPr>
      </p:pic>
    </p:spTree>
    <p:extLst>
      <p:ext uri="{BB962C8B-B14F-4D97-AF65-F5344CB8AC3E}">
        <p14:creationId xmlns:p14="http://schemas.microsoft.com/office/powerpoint/2010/main" val="208678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0BCBECD-D367-A7D5-FB86-8D33683B62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1626" y="1818836"/>
            <a:ext cx="9796345" cy="3918538"/>
          </a:xfrm>
          <a:prstGeom prst="rect">
            <a:avLst/>
          </a:prstGeom>
        </p:spPr>
      </p:pic>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TYPES OF SHOTS BY FRAMING SUBJECTS</a:t>
            </a:r>
            <a:endParaRPr lang="es-GT" dirty="0">
              <a:solidFill>
                <a:srgbClr val="48AAE0"/>
              </a:solidFill>
            </a:endParaRPr>
          </a:p>
        </p:txBody>
      </p:sp>
      <p:sp>
        <p:nvSpPr>
          <p:cNvPr id="3" name="Marcador de contenido 2">
            <a:extLst>
              <a:ext uri="{FF2B5EF4-FFF2-40B4-BE49-F238E27FC236}">
                <a16:creationId xmlns:a16="http://schemas.microsoft.com/office/drawing/2014/main" id="{F5595F31-4FCF-FD2F-44F7-87A8FA33B06D}"/>
              </a:ext>
            </a:extLst>
          </p:cNvPr>
          <p:cNvSpPr>
            <a:spLocks noGrp="1"/>
          </p:cNvSpPr>
          <p:nvPr>
            <p:ph idx="1"/>
          </p:nvPr>
        </p:nvSpPr>
        <p:spPr>
          <a:xfrm>
            <a:off x="1183888" y="3581372"/>
            <a:ext cx="2942063" cy="326560"/>
          </a:xfrm>
        </p:spPr>
        <p:txBody>
          <a:bodyPr>
            <a:normAutofit/>
          </a:bodyPr>
          <a:lstStyle/>
          <a:p>
            <a:pPr marL="0" indent="0" algn="ctr">
              <a:buNone/>
            </a:pPr>
            <a:r>
              <a:rPr lang="es-GT" sz="1400" dirty="0">
                <a:effectLst/>
                <a:latin typeface="Open Sans" panose="020B0606030504020204" pitchFamily="34" charset="0"/>
              </a:rPr>
              <a:t>Single shot</a:t>
            </a:r>
          </a:p>
        </p:txBody>
      </p:sp>
      <p:sp>
        <p:nvSpPr>
          <p:cNvPr id="9" name="Marcador de contenido 2">
            <a:extLst>
              <a:ext uri="{FF2B5EF4-FFF2-40B4-BE49-F238E27FC236}">
                <a16:creationId xmlns:a16="http://schemas.microsoft.com/office/drawing/2014/main" id="{3DC2DBE3-2406-A484-45A8-875DDACA3B0C}"/>
              </a:ext>
            </a:extLst>
          </p:cNvPr>
          <p:cNvSpPr txBox="1">
            <a:spLocks/>
          </p:cNvSpPr>
          <p:nvPr/>
        </p:nvSpPr>
        <p:spPr>
          <a:xfrm>
            <a:off x="4548768" y="3581372"/>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Two shot</a:t>
            </a:r>
          </a:p>
        </p:txBody>
      </p:sp>
      <p:sp>
        <p:nvSpPr>
          <p:cNvPr id="10" name="Marcador de contenido 2">
            <a:extLst>
              <a:ext uri="{FF2B5EF4-FFF2-40B4-BE49-F238E27FC236}">
                <a16:creationId xmlns:a16="http://schemas.microsoft.com/office/drawing/2014/main" id="{F158AE7E-9E54-76E7-8558-ACBCA9930CD3}"/>
              </a:ext>
            </a:extLst>
          </p:cNvPr>
          <p:cNvSpPr txBox="1">
            <a:spLocks/>
          </p:cNvSpPr>
          <p:nvPr/>
        </p:nvSpPr>
        <p:spPr>
          <a:xfrm>
            <a:off x="7913649" y="3614825"/>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Three shot</a:t>
            </a:r>
          </a:p>
        </p:txBody>
      </p:sp>
      <p:sp>
        <p:nvSpPr>
          <p:cNvPr id="11" name="Marcador de contenido 2">
            <a:extLst>
              <a:ext uri="{FF2B5EF4-FFF2-40B4-BE49-F238E27FC236}">
                <a16:creationId xmlns:a16="http://schemas.microsoft.com/office/drawing/2014/main" id="{E1B744B8-194F-0469-AE70-03A91A5A751A}"/>
              </a:ext>
            </a:extLst>
          </p:cNvPr>
          <p:cNvSpPr txBox="1">
            <a:spLocks/>
          </p:cNvSpPr>
          <p:nvPr/>
        </p:nvSpPr>
        <p:spPr>
          <a:xfrm>
            <a:off x="1055650" y="5837241"/>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Over the shoulder</a:t>
            </a:r>
          </a:p>
        </p:txBody>
      </p:sp>
      <p:sp>
        <p:nvSpPr>
          <p:cNvPr id="12" name="Marcador de contenido 2">
            <a:extLst>
              <a:ext uri="{FF2B5EF4-FFF2-40B4-BE49-F238E27FC236}">
                <a16:creationId xmlns:a16="http://schemas.microsoft.com/office/drawing/2014/main" id="{A864A280-28B7-60D6-7A63-C4368DA2684C}"/>
              </a:ext>
            </a:extLst>
          </p:cNvPr>
          <p:cNvSpPr txBox="1">
            <a:spLocks/>
          </p:cNvSpPr>
          <p:nvPr/>
        </p:nvSpPr>
        <p:spPr>
          <a:xfrm>
            <a:off x="4624967" y="5837241"/>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Point of view</a:t>
            </a:r>
          </a:p>
        </p:txBody>
      </p:sp>
      <p:sp>
        <p:nvSpPr>
          <p:cNvPr id="13" name="Marcador de contenido 2">
            <a:extLst>
              <a:ext uri="{FF2B5EF4-FFF2-40B4-BE49-F238E27FC236}">
                <a16:creationId xmlns:a16="http://schemas.microsoft.com/office/drawing/2014/main" id="{B883B103-6E7B-65EC-A960-230EABD88AF8}"/>
              </a:ext>
            </a:extLst>
          </p:cNvPr>
          <p:cNvSpPr txBox="1">
            <a:spLocks/>
          </p:cNvSpPr>
          <p:nvPr/>
        </p:nvSpPr>
        <p:spPr>
          <a:xfrm>
            <a:off x="7913649" y="5837241"/>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Over the hip</a:t>
            </a:r>
          </a:p>
        </p:txBody>
      </p:sp>
    </p:spTree>
    <p:extLst>
      <p:ext uri="{BB962C8B-B14F-4D97-AF65-F5344CB8AC3E}">
        <p14:creationId xmlns:p14="http://schemas.microsoft.com/office/powerpoint/2010/main" val="382416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3A1B1CE-D286-B489-1499-13E94BD0F7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9769" y="1690688"/>
            <a:ext cx="9952462" cy="3980984"/>
          </a:xfrm>
          <a:prstGeom prst="rect">
            <a:avLst/>
          </a:prstGeom>
        </p:spPr>
      </p:pic>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ANGLES</a:t>
            </a:r>
            <a:endParaRPr lang="es-GT" dirty="0">
              <a:solidFill>
                <a:srgbClr val="48AAE0"/>
              </a:solidFill>
            </a:endParaRPr>
          </a:p>
        </p:txBody>
      </p:sp>
      <p:sp>
        <p:nvSpPr>
          <p:cNvPr id="3" name="Marcador de contenido 2">
            <a:extLst>
              <a:ext uri="{FF2B5EF4-FFF2-40B4-BE49-F238E27FC236}">
                <a16:creationId xmlns:a16="http://schemas.microsoft.com/office/drawing/2014/main" id="{F5595F31-4FCF-FD2F-44F7-87A8FA33B06D}"/>
              </a:ext>
            </a:extLst>
          </p:cNvPr>
          <p:cNvSpPr>
            <a:spLocks noGrp="1"/>
          </p:cNvSpPr>
          <p:nvPr>
            <p:ph idx="1"/>
          </p:nvPr>
        </p:nvSpPr>
        <p:spPr>
          <a:xfrm>
            <a:off x="1183888" y="3484447"/>
            <a:ext cx="2942063" cy="326560"/>
          </a:xfrm>
        </p:spPr>
        <p:txBody>
          <a:bodyPr>
            <a:normAutofit/>
          </a:bodyPr>
          <a:lstStyle/>
          <a:p>
            <a:pPr marL="0" indent="0" algn="ctr">
              <a:buNone/>
            </a:pPr>
            <a:r>
              <a:rPr lang="es-GT" sz="1400" dirty="0">
                <a:effectLst/>
                <a:latin typeface="Open Sans" panose="020B0606030504020204" pitchFamily="34" charset="0"/>
              </a:rPr>
              <a:t>Eye level shot</a:t>
            </a:r>
          </a:p>
        </p:txBody>
      </p:sp>
      <p:sp>
        <p:nvSpPr>
          <p:cNvPr id="9" name="Marcador de contenido 2">
            <a:extLst>
              <a:ext uri="{FF2B5EF4-FFF2-40B4-BE49-F238E27FC236}">
                <a16:creationId xmlns:a16="http://schemas.microsoft.com/office/drawing/2014/main" id="{3DC2DBE3-2406-A484-45A8-875DDACA3B0C}"/>
              </a:ext>
            </a:extLst>
          </p:cNvPr>
          <p:cNvSpPr txBox="1">
            <a:spLocks/>
          </p:cNvSpPr>
          <p:nvPr/>
        </p:nvSpPr>
        <p:spPr>
          <a:xfrm>
            <a:off x="4548768" y="3484447"/>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Low angle shot</a:t>
            </a:r>
          </a:p>
        </p:txBody>
      </p:sp>
      <p:sp>
        <p:nvSpPr>
          <p:cNvPr id="10" name="Marcador de contenido 2">
            <a:extLst>
              <a:ext uri="{FF2B5EF4-FFF2-40B4-BE49-F238E27FC236}">
                <a16:creationId xmlns:a16="http://schemas.microsoft.com/office/drawing/2014/main" id="{F158AE7E-9E54-76E7-8558-ACBCA9930CD3}"/>
              </a:ext>
            </a:extLst>
          </p:cNvPr>
          <p:cNvSpPr txBox="1">
            <a:spLocks/>
          </p:cNvSpPr>
          <p:nvPr/>
        </p:nvSpPr>
        <p:spPr>
          <a:xfrm>
            <a:off x="7913649" y="3517900"/>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GT" sz="1400" dirty="0">
                <a:effectLst/>
                <a:latin typeface="Open Sans" panose="020B0606030504020204" pitchFamily="34" charset="0"/>
              </a:rPr>
              <a:t>Hight angle shot</a:t>
            </a:r>
          </a:p>
        </p:txBody>
      </p:sp>
      <p:sp>
        <p:nvSpPr>
          <p:cNvPr id="11" name="Marcador de contenido 2">
            <a:extLst>
              <a:ext uri="{FF2B5EF4-FFF2-40B4-BE49-F238E27FC236}">
                <a16:creationId xmlns:a16="http://schemas.microsoft.com/office/drawing/2014/main" id="{E1B744B8-194F-0469-AE70-03A91A5A751A}"/>
              </a:ext>
            </a:extLst>
          </p:cNvPr>
          <p:cNvSpPr txBox="1">
            <a:spLocks/>
          </p:cNvSpPr>
          <p:nvPr/>
        </p:nvSpPr>
        <p:spPr>
          <a:xfrm>
            <a:off x="1055650" y="5837241"/>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Knee level shot</a:t>
            </a:r>
          </a:p>
        </p:txBody>
      </p:sp>
      <p:sp>
        <p:nvSpPr>
          <p:cNvPr id="12" name="Marcador de contenido 2">
            <a:extLst>
              <a:ext uri="{FF2B5EF4-FFF2-40B4-BE49-F238E27FC236}">
                <a16:creationId xmlns:a16="http://schemas.microsoft.com/office/drawing/2014/main" id="{A864A280-28B7-60D6-7A63-C4368DA2684C}"/>
              </a:ext>
            </a:extLst>
          </p:cNvPr>
          <p:cNvSpPr txBox="1">
            <a:spLocks/>
          </p:cNvSpPr>
          <p:nvPr/>
        </p:nvSpPr>
        <p:spPr>
          <a:xfrm>
            <a:off x="4624967" y="5837241"/>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Ground level shot</a:t>
            </a:r>
          </a:p>
        </p:txBody>
      </p:sp>
      <p:sp>
        <p:nvSpPr>
          <p:cNvPr id="13" name="Marcador de contenido 2">
            <a:extLst>
              <a:ext uri="{FF2B5EF4-FFF2-40B4-BE49-F238E27FC236}">
                <a16:creationId xmlns:a16="http://schemas.microsoft.com/office/drawing/2014/main" id="{B883B103-6E7B-65EC-A960-230EABD88AF8}"/>
              </a:ext>
            </a:extLst>
          </p:cNvPr>
          <p:cNvSpPr txBox="1">
            <a:spLocks/>
          </p:cNvSpPr>
          <p:nvPr/>
        </p:nvSpPr>
        <p:spPr>
          <a:xfrm>
            <a:off x="7913649" y="5837241"/>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Shoulder level shot</a:t>
            </a:r>
          </a:p>
        </p:txBody>
      </p:sp>
    </p:spTree>
    <p:extLst>
      <p:ext uri="{BB962C8B-B14F-4D97-AF65-F5344CB8AC3E}">
        <p14:creationId xmlns:p14="http://schemas.microsoft.com/office/powerpoint/2010/main" val="1557312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6CF2A1-69B7-5224-832B-64257724FE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798" y="2254485"/>
            <a:ext cx="7772400" cy="2072640"/>
          </a:xfrm>
          <a:prstGeom prst="rect">
            <a:avLst/>
          </a:prstGeom>
        </p:spPr>
      </p:pic>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ANGLES</a:t>
            </a:r>
            <a:endParaRPr lang="es-GT" dirty="0">
              <a:solidFill>
                <a:srgbClr val="48AAE0"/>
              </a:solidFill>
            </a:endParaRPr>
          </a:p>
        </p:txBody>
      </p:sp>
      <p:sp>
        <p:nvSpPr>
          <p:cNvPr id="12" name="Marcador de contenido 2">
            <a:extLst>
              <a:ext uri="{FF2B5EF4-FFF2-40B4-BE49-F238E27FC236}">
                <a16:creationId xmlns:a16="http://schemas.microsoft.com/office/drawing/2014/main" id="{A864A280-28B7-60D6-7A63-C4368DA2684C}"/>
              </a:ext>
            </a:extLst>
          </p:cNvPr>
          <p:cNvSpPr txBox="1">
            <a:spLocks/>
          </p:cNvSpPr>
          <p:nvPr/>
        </p:nvSpPr>
        <p:spPr>
          <a:xfrm>
            <a:off x="2579350" y="4498635"/>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Bird´s eye view shot</a:t>
            </a:r>
          </a:p>
        </p:txBody>
      </p:sp>
      <p:sp>
        <p:nvSpPr>
          <p:cNvPr id="13" name="Marcador de contenido 2">
            <a:extLst>
              <a:ext uri="{FF2B5EF4-FFF2-40B4-BE49-F238E27FC236}">
                <a16:creationId xmlns:a16="http://schemas.microsoft.com/office/drawing/2014/main" id="{B883B103-6E7B-65EC-A960-230EABD88AF8}"/>
              </a:ext>
            </a:extLst>
          </p:cNvPr>
          <p:cNvSpPr txBox="1">
            <a:spLocks/>
          </p:cNvSpPr>
          <p:nvPr/>
        </p:nvSpPr>
        <p:spPr>
          <a:xfrm>
            <a:off x="6670589" y="4498635"/>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Aerial shot</a:t>
            </a:r>
          </a:p>
        </p:txBody>
      </p:sp>
    </p:spTree>
    <p:extLst>
      <p:ext uri="{BB962C8B-B14F-4D97-AF65-F5344CB8AC3E}">
        <p14:creationId xmlns:p14="http://schemas.microsoft.com/office/powerpoint/2010/main" val="341151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14053DF-D1B3-A9B7-7D7A-E71B2B9FBA94}"/>
              </a:ext>
            </a:extLst>
          </p:cNvPr>
          <p:cNvPicPr>
            <a:picLocks noChangeAspect="1"/>
          </p:cNvPicPr>
          <p:nvPr/>
        </p:nvPicPr>
        <p:blipFill>
          <a:blip r:embed="rId2"/>
          <a:stretch>
            <a:fillRect/>
          </a:stretch>
        </p:blipFill>
        <p:spPr>
          <a:xfrm>
            <a:off x="875628" y="1865487"/>
            <a:ext cx="10440744" cy="3743459"/>
          </a:xfrm>
          <a:prstGeom prst="rect">
            <a:avLst/>
          </a:prstGeom>
        </p:spPr>
      </p:pic>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MOVEMENTS</a:t>
            </a:r>
            <a:endParaRPr lang="es-GT" dirty="0">
              <a:solidFill>
                <a:srgbClr val="48AAE0"/>
              </a:solidFill>
            </a:endParaRPr>
          </a:p>
        </p:txBody>
      </p:sp>
      <p:sp>
        <p:nvSpPr>
          <p:cNvPr id="12" name="Marcador de contenido 2">
            <a:extLst>
              <a:ext uri="{FF2B5EF4-FFF2-40B4-BE49-F238E27FC236}">
                <a16:creationId xmlns:a16="http://schemas.microsoft.com/office/drawing/2014/main" id="{A864A280-28B7-60D6-7A63-C4368DA2684C}"/>
              </a:ext>
            </a:extLst>
          </p:cNvPr>
          <p:cNvSpPr txBox="1">
            <a:spLocks/>
          </p:cNvSpPr>
          <p:nvPr/>
        </p:nvSpPr>
        <p:spPr>
          <a:xfrm>
            <a:off x="1844059" y="1527408"/>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Pan</a:t>
            </a:r>
          </a:p>
        </p:txBody>
      </p:sp>
      <p:sp>
        <p:nvSpPr>
          <p:cNvPr id="13" name="Marcador de contenido 2">
            <a:extLst>
              <a:ext uri="{FF2B5EF4-FFF2-40B4-BE49-F238E27FC236}">
                <a16:creationId xmlns:a16="http://schemas.microsoft.com/office/drawing/2014/main" id="{B883B103-6E7B-65EC-A960-230EABD88AF8}"/>
              </a:ext>
            </a:extLst>
          </p:cNvPr>
          <p:cNvSpPr txBox="1">
            <a:spLocks/>
          </p:cNvSpPr>
          <p:nvPr/>
        </p:nvSpPr>
        <p:spPr>
          <a:xfrm>
            <a:off x="7405878" y="1527408"/>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Zoom</a:t>
            </a:r>
          </a:p>
        </p:txBody>
      </p:sp>
      <p:sp>
        <p:nvSpPr>
          <p:cNvPr id="6" name="Marcador de contenido 2">
            <a:extLst>
              <a:ext uri="{FF2B5EF4-FFF2-40B4-BE49-F238E27FC236}">
                <a16:creationId xmlns:a16="http://schemas.microsoft.com/office/drawing/2014/main" id="{71DB04E1-AC36-25D0-3D35-C113F316A773}"/>
              </a:ext>
            </a:extLst>
          </p:cNvPr>
          <p:cNvSpPr txBox="1">
            <a:spLocks/>
          </p:cNvSpPr>
          <p:nvPr/>
        </p:nvSpPr>
        <p:spPr>
          <a:xfrm>
            <a:off x="1844059" y="3620159"/>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Pan</a:t>
            </a:r>
          </a:p>
        </p:txBody>
      </p:sp>
      <p:sp>
        <p:nvSpPr>
          <p:cNvPr id="7" name="Marcador de contenido 2">
            <a:extLst>
              <a:ext uri="{FF2B5EF4-FFF2-40B4-BE49-F238E27FC236}">
                <a16:creationId xmlns:a16="http://schemas.microsoft.com/office/drawing/2014/main" id="{E090D201-B246-ADBB-C354-55CF80E39DD9}"/>
              </a:ext>
            </a:extLst>
          </p:cNvPr>
          <p:cNvSpPr txBox="1">
            <a:spLocks/>
          </p:cNvSpPr>
          <p:nvPr/>
        </p:nvSpPr>
        <p:spPr>
          <a:xfrm>
            <a:off x="7405878" y="3620159"/>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Tracking shot</a:t>
            </a:r>
          </a:p>
        </p:txBody>
      </p:sp>
    </p:spTree>
    <p:extLst>
      <p:ext uri="{BB962C8B-B14F-4D97-AF65-F5344CB8AC3E}">
        <p14:creationId xmlns:p14="http://schemas.microsoft.com/office/powerpoint/2010/main" val="2622659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2E4DAA-991B-F71E-EAC5-A5565568826E}"/>
              </a:ext>
            </a:extLst>
          </p:cNvPr>
          <p:cNvPicPr>
            <a:picLocks noChangeAspect="1"/>
          </p:cNvPicPr>
          <p:nvPr/>
        </p:nvPicPr>
        <p:blipFill>
          <a:blip r:embed="rId2"/>
          <a:stretch>
            <a:fillRect/>
          </a:stretch>
        </p:blipFill>
        <p:spPr>
          <a:xfrm>
            <a:off x="851566" y="1853967"/>
            <a:ext cx="10488867" cy="3760713"/>
          </a:xfrm>
          <a:prstGeom prst="rect">
            <a:avLst/>
          </a:prstGeom>
        </p:spPr>
      </p:pic>
      <p:sp>
        <p:nvSpPr>
          <p:cNvPr id="2" name="Título 1">
            <a:extLst>
              <a:ext uri="{FF2B5EF4-FFF2-40B4-BE49-F238E27FC236}">
                <a16:creationId xmlns:a16="http://schemas.microsoft.com/office/drawing/2014/main" id="{D843FB65-543C-D30B-C6B9-7B6ABA680AB9}"/>
              </a:ext>
            </a:extLst>
          </p:cNvPr>
          <p:cNvSpPr>
            <a:spLocks noGrp="1"/>
          </p:cNvSpPr>
          <p:nvPr>
            <p:ph type="title"/>
          </p:nvPr>
        </p:nvSpPr>
        <p:spPr/>
        <p:txBody>
          <a:bodyPr/>
          <a:lstStyle/>
          <a:p>
            <a:r>
              <a:rPr lang="es-GT" sz="3600" dirty="0">
                <a:solidFill>
                  <a:srgbClr val="48AAE0"/>
                </a:solidFill>
              </a:rPr>
              <a:t>MOVEMENTS</a:t>
            </a:r>
            <a:endParaRPr lang="es-GT" dirty="0">
              <a:solidFill>
                <a:srgbClr val="48AAE0"/>
              </a:solidFill>
            </a:endParaRPr>
          </a:p>
        </p:txBody>
      </p:sp>
      <p:sp>
        <p:nvSpPr>
          <p:cNvPr id="12" name="Marcador de contenido 2">
            <a:extLst>
              <a:ext uri="{FF2B5EF4-FFF2-40B4-BE49-F238E27FC236}">
                <a16:creationId xmlns:a16="http://schemas.microsoft.com/office/drawing/2014/main" id="{A864A280-28B7-60D6-7A63-C4368DA2684C}"/>
              </a:ext>
            </a:extLst>
          </p:cNvPr>
          <p:cNvSpPr txBox="1">
            <a:spLocks/>
          </p:cNvSpPr>
          <p:nvPr/>
        </p:nvSpPr>
        <p:spPr>
          <a:xfrm>
            <a:off x="1844059" y="1527408"/>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Dolly shot</a:t>
            </a:r>
          </a:p>
        </p:txBody>
      </p:sp>
      <p:sp>
        <p:nvSpPr>
          <p:cNvPr id="13" name="Marcador de contenido 2">
            <a:extLst>
              <a:ext uri="{FF2B5EF4-FFF2-40B4-BE49-F238E27FC236}">
                <a16:creationId xmlns:a16="http://schemas.microsoft.com/office/drawing/2014/main" id="{B883B103-6E7B-65EC-A960-230EABD88AF8}"/>
              </a:ext>
            </a:extLst>
          </p:cNvPr>
          <p:cNvSpPr txBox="1">
            <a:spLocks/>
          </p:cNvSpPr>
          <p:nvPr/>
        </p:nvSpPr>
        <p:spPr>
          <a:xfrm>
            <a:off x="7405878" y="1527408"/>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Pedestal</a:t>
            </a:r>
          </a:p>
        </p:txBody>
      </p:sp>
      <p:sp>
        <p:nvSpPr>
          <p:cNvPr id="6" name="Marcador de contenido 2">
            <a:extLst>
              <a:ext uri="{FF2B5EF4-FFF2-40B4-BE49-F238E27FC236}">
                <a16:creationId xmlns:a16="http://schemas.microsoft.com/office/drawing/2014/main" id="{71DB04E1-AC36-25D0-3D35-C113F316A773}"/>
              </a:ext>
            </a:extLst>
          </p:cNvPr>
          <p:cNvSpPr txBox="1">
            <a:spLocks/>
          </p:cNvSpPr>
          <p:nvPr/>
        </p:nvSpPr>
        <p:spPr>
          <a:xfrm>
            <a:off x="1844059" y="3620159"/>
            <a:ext cx="2942063" cy="32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3232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GT" sz="1400" dirty="0"/>
              <a:t>Following / traveling shot</a:t>
            </a:r>
          </a:p>
        </p:txBody>
      </p:sp>
    </p:spTree>
    <p:extLst>
      <p:ext uri="{BB962C8B-B14F-4D97-AF65-F5344CB8AC3E}">
        <p14:creationId xmlns:p14="http://schemas.microsoft.com/office/powerpoint/2010/main" val="39759888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E0D0F6176EAC47A58E6EE272F996FA" ma:contentTypeVersion="18" ma:contentTypeDescription="Create a new document." ma:contentTypeScope="" ma:versionID="261a4c2b0ac7998db3299926085f04dc">
  <xsd:schema xmlns:xsd="http://www.w3.org/2001/XMLSchema" xmlns:xs="http://www.w3.org/2001/XMLSchema" xmlns:p="http://schemas.microsoft.com/office/2006/metadata/properties" xmlns:ns1="http://schemas.microsoft.com/sharepoint/v3" xmlns:ns2="6919ac91-0f05-4284-9082-f8fa1cfab649" xmlns:ns3="7521a619-7bcd-4ffb-ac2b-6b3915ceb3e5" targetNamespace="http://schemas.microsoft.com/office/2006/metadata/properties" ma:root="true" ma:fieldsID="0d208abb2758514172950fe4bf911c49" ns1:_="" ns2:_="" ns3:_="">
    <xsd:import namespace="http://schemas.microsoft.com/sharepoint/v3"/>
    <xsd:import namespace="6919ac91-0f05-4284-9082-f8fa1cfab649"/>
    <xsd:import namespace="7521a619-7bcd-4ffb-ac2b-6b3915ceb3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19ac91-0f05-4284-9082-f8fa1cfab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21a619-7bcd-4ffb-ac2b-6b3915ceb3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d33bf68-8653-4645-8df3-1a74929102e5}" ma:internalName="TaxCatchAll" ma:showField="CatchAllData" ma:web="7521a619-7bcd-4ffb-ac2b-6b3915ceb3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1647E-6F48-4757-81A5-F6CF24D2DE3B}"/>
</file>

<file path=customXml/itemProps2.xml><?xml version="1.0" encoding="utf-8"?>
<ds:datastoreItem xmlns:ds="http://schemas.openxmlformats.org/officeDocument/2006/customXml" ds:itemID="{3FFEBB31-1698-4E34-9180-CEA6E5C2DB6F}"/>
</file>

<file path=docProps/app.xml><?xml version="1.0" encoding="utf-8"?>
<Properties xmlns="http://schemas.openxmlformats.org/officeDocument/2006/extended-properties" xmlns:vt="http://schemas.openxmlformats.org/officeDocument/2006/docPropsVTypes">
  <TotalTime>564</TotalTime>
  <Words>1021</Words>
  <Application>Microsoft Macintosh PowerPoint</Application>
  <PresentationFormat>Panorámica</PresentationFormat>
  <Paragraphs>86</Paragraphs>
  <Slides>20</Slides>
  <Notes>0</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Calibri</vt:lpstr>
      <vt:lpstr>Montserrat</vt:lpstr>
      <vt:lpstr>Open Sans</vt:lpstr>
      <vt:lpstr>Tema de Office</vt:lpstr>
      <vt:lpstr>Presentación de PowerPoint</vt:lpstr>
      <vt:lpstr>PRODUCTION: PHOTO AND VIDEO PRINCIPLES</vt:lpstr>
      <vt:lpstr>TYPES OF SHOTS</vt:lpstr>
      <vt:lpstr>TYPES OF SHOTS</vt:lpstr>
      <vt:lpstr>TYPES OF SHOTS BY FRAMING SUBJECTS</vt:lpstr>
      <vt:lpstr>ANGLES</vt:lpstr>
      <vt:lpstr>ANGLES</vt:lpstr>
      <vt:lpstr>MOVEMENTS</vt:lpstr>
      <vt:lpstr>MOVEMENTS</vt:lpstr>
      <vt:lpstr>RULE OF THIRDS</vt:lpstr>
      <vt:lpstr>Here are some tips</vt:lpstr>
      <vt:lpstr>Photo tips</vt:lpstr>
      <vt:lpstr>LET´S PRACTICE!</vt:lpstr>
      <vt:lpstr>CAPTURING GREAT AUDIO</vt:lpstr>
      <vt:lpstr>TOOLS TO USE</vt:lpstr>
      <vt:lpstr>TO RECORD AUDIO ANV VIDEO SIMULTANEOUSLY</vt:lpstr>
      <vt:lpstr>TIPS TO IMPROVE YOUR AUDIO</vt:lpstr>
      <vt:lpstr>LIGHTNING PRINCIPLES</vt:lpstr>
      <vt:lpstr>TYPES OF LIGHT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137</cp:revision>
  <dcterms:created xsi:type="dcterms:W3CDTF">2023-06-14T21:19:49Z</dcterms:created>
  <dcterms:modified xsi:type="dcterms:W3CDTF">2023-06-30T12:51:40Z</dcterms:modified>
</cp:coreProperties>
</file>