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12" r:id="rId3"/>
    <p:sldId id="313" r:id="rId4"/>
    <p:sldId id="317" r:id="rId5"/>
    <p:sldId id="314" r:id="rId6"/>
    <p:sldId id="315" r:id="rId7"/>
    <p:sldId id="318" r:id="rId8"/>
    <p:sldId id="316" r:id="rId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239"/>
    <a:srgbClr val="48AAE0"/>
    <a:srgbClr val="001D42"/>
    <a:srgbClr val="323232"/>
    <a:srgbClr val="E1D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4674"/>
  </p:normalViewPr>
  <p:slideViewPr>
    <p:cSldViewPr snapToGrid="0">
      <p:cViewPr varScale="1">
        <p:scale>
          <a:sx n="124" d="100"/>
          <a:sy n="124" d="100"/>
        </p:scale>
        <p:origin x="64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73A05-0611-4343-863F-2EE296F3C692}" type="datetimeFigureOut">
              <a:rPr lang="es-GT" smtClean="0"/>
              <a:t>30/06/23</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CA1B-7F25-3C43-AE0A-14E087A0CD42}" type="slidenum">
              <a:rPr lang="es-GT" smtClean="0"/>
              <a:t>‹Nº›</a:t>
            </a:fld>
            <a:endParaRPr lang="es-GT"/>
          </a:p>
        </p:txBody>
      </p:sp>
    </p:spTree>
    <p:extLst>
      <p:ext uri="{BB962C8B-B14F-4D97-AF65-F5344CB8AC3E}">
        <p14:creationId xmlns:p14="http://schemas.microsoft.com/office/powerpoint/2010/main" val="324708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7909B21-ECA2-7981-C189-1D8C0B7D8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171A9748-8F85-DBDF-7213-2BFF7D8FC4F7}"/>
              </a:ext>
            </a:extLst>
          </p:cNvPr>
          <p:cNvSpPr/>
          <p:nvPr userDrawn="1"/>
        </p:nvSpPr>
        <p:spPr>
          <a:xfrm>
            <a:off x="9548261" y="5611528"/>
            <a:ext cx="2107933" cy="596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66607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584DF9F-6D49-DC26-E52C-0993E5067C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E1DE31"/>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202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10D5B4-0490-AEC9-AB0B-95B3C2A8B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144308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44DC1F-78EE-88E8-18F6-F03CD4CC9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384651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27D08F9-7425-611A-78B3-C9253EEA1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a:xfrm>
            <a:off x="1479550" y="365125"/>
            <a:ext cx="9232900" cy="1325563"/>
          </a:xfrm>
        </p:spPr>
        <p:txBody>
          <a:bodyPr/>
          <a:lstStyle>
            <a:lvl1pPr algn="ct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rgbClr val="323232"/>
                </a:solidFill>
              </a:defRPr>
            </a:lvl1pPr>
            <a:lvl2pPr>
              <a:defRPr>
                <a:solidFill>
                  <a:srgbClr val="323232"/>
                </a:solidFill>
              </a:defRPr>
            </a:lvl2pPr>
            <a:lvl3pPr>
              <a:defRPr>
                <a:solidFill>
                  <a:srgbClr val="323232"/>
                </a:solidFill>
              </a:defRPr>
            </a:lvl3pPr>
            <a:lvl4pPr>
              <a:defRPr>
                <a:solidFill>
                  <a:srgbClr val="323232"/>
                </a:solidFill>
              </a:defRPr>
            </a:lvl4pPr>
            <a:lvl5pPr>
              <a:defRPr>
                <a:solidFill>
                  <a:srgbClr val="323232"/>
                </a:solidFill>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184917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27D5AE-A640-5C05-D7C5-AB534CD13B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a:xfrm>
            <a:off x="1479550" y="681037"/>
            <a:ext cx="9232900" cy="1325563"/>
          </a:xfrm>
        </p:spPr>
        <p:txBody>
          <a:bodyPr/>
          <a:lstStyle>
            <a:lvl1pPr algn="ct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a:xfrm>
            <a:off x="838200" y="2273299"/>
            <a:ext cx="10515600" cy="3903663"/>
          </a:xfrm>
        </p:spPr>
        <p:txBody>
          <a:bodyPr/>
          <a:lstStyle>
            <a:lvl1pPr>
              <a:defRPr>
                <a:solidFill>
                  <a:srgbClr val="323232"/>
                </a:solidFill>
              </a:defRPr>
            </a:lvl1pPr>
            <a:lvl2pPr>
              <a:defRPr>
                <a:solidFill>
                  <a:srgbClr val="323232"/>
                </a:solidFill>
              </a:defRPr>
            </a:lvl2pPr>
            <a:lvl3pPr>
              <a:defRPr>
                <a:solidFill>
                  <a:srgbClr val="323232"/>
                </a:solidFill>
              </a:defRPr>
            </a:lvl3pPr>
            <a:lvl4pPr>
              <a:defRPr>
                <a:solidFill>
                  <a:srgbClr val="323232"/>
                </a:solidFill>
              </a:defRPr>
            </a:lvl4pPr>
            <a:lvl5pPr>
              <a:defRPr>
                <a:solidFill>
                  <a:srgbClr val="323232"/>
                </a:solidFill>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3657928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5E0EE5-0BEF-D060-2DF0-DB4D615C1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dirty="0"/>
              <a:t>Haz clic para modificar el estilo de título del patrón</a:t>
            </a:r>
            <a:endParaRPr lang="es-GT" dirty="0"/>
          </a:p>
        </p:txBody>
      </p:sp>
      <p:sp>
        <p:nvSpPr>
          <p:cNvPr id="3" name="Marcador de texto 2">
            <a:extLst>
              <a:ext uri="{FF2B5EF4-FFF2-40B4-BE49-F238E27FC236}">
                <a16:creationId xmlns:a16="http://schemas.microsoft.com/office/drawing/2014/main" id="{78960648-30E6-E531-680B-052CA84D2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
        <p:nvSpPr>
          <p:cNvPr id="4" name="Marcador de fecha 3">
            <a:extLst>
              <a:ext uri="{FF2B5EF4-FFF2-40B4-BE49-F238E27FC236}">
                <a16:creationId xmlns:a16="http://schemas.microsoft.com/office/drawing/2014/main" id="{0A7DFDF8-6CEA-0908-92F5-8F1B67DED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AEB4-5D90-BD4B-A707-ABC87D787625}" type="datetimeFigureOut">
              <a:rPr lang="es-GT" smtClean="0"/>
              <a:t>30/06/23</a:t>
            </a:fld>
            <a:endParaRPr lang="es-GT"/>
          </a:p>
        </p:txBody>
      </p:sp>
      <p:sp>
        <p:nvSpPr>
          <p:cNvPr id="5" name="Marcador de pie de página 4">
            <a:extLst>
              <a:ext uri="{FF2B5EF4-FFF2-40B4-BE49-F238E27FC236}">
                <a16:creationId xmlns:a16="http://schemas.microsoft.com/office/drawing/2014/main" id="{95AE1351-A3B9-6E5B-7F7C-93D2AFD59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174F8252-9CC8-3308-9E83-AFD4EDA29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E9E-D346-D044-AFE1-D40FC8A8ED89}" type="slidenum">
              <a:rPr lang="es-GT" smtClean="0"/>
              <a:t>‹Nº›</a:t>
            </a:fld>
            <a:endParaRPr lang="es-GT"/>
          </a:p>
        </p:txBody>
      </p:sp>
    </p:spTree>
    <p:extLst>
      <p:ext uri="{BB962C8B-B14F-4D97-AF65-F5344CB8AC3E}">
        <p14:creationId xmlns:p14="http://schemas.microsoft.com/office/powerpoint/2010/main" val="277780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116D6C-18E3-BE7F-CE8E-FB11EB13455B}"/>
              </a:ext>
            </a:extLst>
          </p:cNvPr>
          <p:cNvSpPr/>
          <p:nvPr/>
        </p:nvSpPr>
        <p:spPr>
          <a:xfrm>
            <a:off x="1099335" y="5681609"/>
            <a:ext cx="4572000" cy="5650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CuadroTexto 2">
            <a:extLst>
              <a:ext uri="{FF2B5EF4-FFF2-40B4-BE49-F238E27FC236}">
                <a16:creationId xmlns:a16="http://schemas.microsoft.com/office/drawing/2014/main" id="{4AEF1C38-7B79-28F0-DFC4-5544347AB18D}"/>
              </a:ext>
            </a:extLst>
          </p:cNvPr>
          <p:cNvSpPr txBox="1"/>
          <p:nvPr/>
        </p:nvSpPr>
        <p:spPr>
          <a:xfrm>
            <a:off x="7294652" y="2951946"/>
            <a:ext cx="3729519" cy="954107"/>
          </a:xfrm>
          <a:prstGeom prst="rect">
            <a:avLst/>
          </a:prstGeom>
          <a:noFill/>
        </p:spPr>
        <p:txBody>
          <a:bodyPr wrap="square" rtlCol="0">
            <a:spAutoFit/>
          </a:bodyPr>
          <a:lstStyle/>
          <a:p>
            <a:pPr algn="r"/>
            <a:r>
              <a:rPr lang="es-GT" sz="2800" b="1" dirty="0">
                <a:solidFill>
                  <a:srgbClr val="F63239"/>
                </a:solidFill>
                <a:latin typeface="Open Sans" panose="020B0606030504020204" pitchFamily="34" charset="0"/>
                <a:ea typeface="Open Sans" panose="020B0606030504020204" pitchFamily="34" charset="0"/>
                <a:cs typeface="Open Sans" panose="020B0606030504020204" pitchFamily="34" charset="0"/>
              </a:rPr>
              <a:t>ETHICS IN AUDIOVISUAL</a:t>
            </a:r>
          </a:p>
        </p:txBody>
      </p:sp>
      <p:pic>
        <p:nvPicPr>
          <p:cNvPr id="4" name="Imagen 3">
            <a:extLst>
              <a:ext uri="{FF2B5EF4-FFF2-40B4-BE49-F238E27FC236}">
                <a16:creationId xmlns:a16="http://schemas.microsoft.com/office/drawing/2014/main" id="{C15A6CCE-FD3D-E4B5-6003-E668D637EB35}"/>
              </a:ext>
            </a:extLst>
          </p:cNvPr>
          <p:cNvPicPr>
            <a:picLocks noChangeAspect="1"/>
          </p:cNvPicPr>
          <p:nvPr/>
        </p:nvPicPr>
        <p:blipFill>
          <a:blip r:embed="rId2"/>
          <a:stretch>
            <a:fillRect/>
          </a:stretch>
        </p:blipFill>
        <p:spPr>
          <a:xfrm>
            <a:off x="6096000" y="3728736"/>
            <a:ext cx="6694370" cy="3765583"/>
          </a:xfrm>
          <a:prstGeom prst="rect">
            <a:avLst/>
          </a:prstGeom>
        </p:spPr>
      </p:pic>
    </p:spTree>
    <p:extLst>
      <p:ext uri="{BB962C8B-B14F-4D97-AF65-F5344CB8AC3E}">
        <p14:creationId xmlns:p14="http://schemas.microsoft.com/office/powerpoint/2010/main" val="246214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1C952-6740-27E8-04D6-0203F57A827F}"/>
              </a:ext>
            </a:extLst>
          </p:cNvPr>
          <p:cNvSpPr>
            <a:spLocks noGrp="1"/>
          </p:cNvSpPr>
          <p:nvPr>
            <p:ph type="title"/>
          </p:nvPr>
        </p:nvSpPr>
        <p:spPr>
          <a:xfrm>
            <a:off x="1652462" y="681037"/>
            <a:ext cx="8887075" cy="1325563"/>
          </a:xfrm>
        </p:spPr>
        <p:txBody>
          <a:bodyPr>
            <a:noAutofit/>
          </a:bodyPr>
          <a:lstStyle/>
          <a:p>
            <a:r>
              <a:rPr lang="es-GT" sz="2800" dirty="0"/>
              <a:t>ETHICS IN AUDIOVISUAL AND THE IMPORTANCE OR CONSENT FORMS FOR THE PEOPLE INVOLVED</a:t>
            </a:r>
          </a:p>
        </p:txBody>
      </p:sp>
      <p:sp>
        <p:nvSpPr>
          <p:cNvPr id="3" name="Marcador de contenido 2">
            <a:extLst>
              <a:ext uri="{FF2B5EF4-FFF2-40B4-BE49-F238E27FC236}">
                <a16:creationId xmlns:a16="http://schemas.microsoft.com/office/drawing/2014/main" id="{B3AB04E6-5065-0D72-ED47-2CF5C0D83D5D}"/>
              </a:ext>
            </a:extLst>
          </p:cNvPr>
          <p:cNvSpPr>
            <a:spLocks noGrp="1"/>
          </p:cNvSpPr>
          <p:nvPr>
            <p:ph idx="1"/>
          </p:nvPr>
        </p:nvSpPr>
        <p:spPr>
          <a:xfrm>
            <a:off x="838200" y="2273300"/>
            <a:ext cx="10515600" cy="905330"/>
          </a:xfrm>
        </p:spPr>
        <p:txBody>
          <a:bodyPr/>
          <a:lstStyle/>
          <a:p>
            <a:pPr marL="0" indent="0" algn="ctr">
              <a:buNone/>
            </a:pPr>
            <a:r>
              <a:rPr lang="es-GT" b="1" dirty="0">
                <a:solidFill>
                  <a:srgbClr val="001F40"/>
                </a:solidFill>
                <a:effectLst/>
                <a:latin typeface="Open Sans" panose="020B0606030504020204" pitchFamily="34" charset="0"/>
              </a:rPr>
              <a:t>Never assume you have the right to take a photo,video or audio. </a:t>
            </a:r>
            <a:endParaRPr lang="es-GT" dirty="0">
              <a:solidFill>
                <a:srgbClr val="001F40"/>
              </a:solidFill>
              <a:effectLst/>
              <a:latin typeface="Open Sans" panose="020B0606030504020204" pitchFamily="34" charset="0"/>
            </a:endParaRPr>
          </a:p>
          <a:p>
            <a:pPr marL="0" indent="0" algn="ctr">
              <a:buNone/>
            </a:pPr>
            <a:r>
              <a:rPr lang="es-GT" b="1" dirty="0">
                <a:solidFill>
                  <a:srgbClr val="F23640"/>
                </a:solidFill>
                <a:effectLst/>
                <a:latin typeface="Open Sans" panose="020B0606030504020204" pitchFamily="34" charset="0"/>
              </a:rPr>
              <a:t>You don’t.</a:t>
            </a:r>
            <a:r>
              <a:rPr lang="es-GT" b="1" dirty="0">
                <a:solidFill>
                  <a:srgbClr val="001F40"/>
                </a:solidFill>
                <a:effectLst/>
                <a:latin typeface="Open Sans" panose="020B0606030504020204" pitchFamily="34" charset="0"/>
              </a:rPr>
              <a:t> Always ask for permission first. </a:t>
            </a:r>
            <a:endParaRPr lang="es-GT" dirty="0">
              <a:solidFill>
                <a:srgbClr val="001F40"/>
              </a:solidFill>
              <a:effectLst/>
              <a:latin typeface="Open Sans" panose="020B0606030504020204" pitchFamily="34" charset="0"/>
            </a:endParaRPr>
          </a:p>
        </p:txBody>
      </p:sp>
      <p:sp>
        <p:nvSpPr>
          <p:cNvPr id="4" name="CuadroTexto 3">
            <a:extLst>
              <a:ext uri="{FF2B5EF4-FFF2-40B4-BE49-F238E27FC236}">
                <a16:creationId xmlns:a16="http://schemas.microsoft.com/office/drawing/2014/main" id="{A386B604-8D56-DDBE-0CBF-CC683853F68C}"/>
              </a:ext>
            </a:extLst>
          </p:cNvPr>
          <p:cNvSpPr txBox="1"/>
          <p:nvPr/>
        </p:nvSpPr>
        <p:spPr>
          <a:xfrm>
            <a:off x="1186543" y="3400833"/>
            <a:ext cx="9818914" cy="1754326"/>
          </a:xfrm>
          <a:prstGeom prst="rect">
            <a:avLst/>
          </a:prstGeom>
          <a:noFill/>
        </p:spPr>
        <p:txBody>
          <a:bodyPr wrap="square" rtlCol="0">
            <a:spAutoFit/>
          </a:bodyPr>
          <a:lstStyle/>
          <a:p>
            <a:pPr algn="just"/>
            <a:r>
              <a:rPr lang="es-GT" b="1" dirty="0">
                <a:solidFill>
                  <a:srgbClr val="4DABDE"/>
                </a:solidFill>
                <a:effectLst/>
                <a:latin typeface="Montserrat" pitchFamily="2" charset="77"/>
              </a:rPr>
              <a:t>What is informed consent? </a:t>
            </a:r>
            <a:endParaRPr lang="es-GT" dirty="0">
              <a:solidFill>
                <a:srgbClr val="4DABDE"/>
              </a:solidFill>
              <a:effectLst/>
              <a:latin typeface="Montserrat" pitchFamily="2" charset="77"/>
            </a:endParaRPr>
          </a:p>
          <a:p>
            <a:pPr algn="just"/>
            <a:r>
              <a:rPr lang="es-GT" dirty="0">
                <a:effectLst/>
                <a:latin typeface="Open Sans" panose="020B0606030504020204" pitchFamily="34" charset="0"/>
              </a:rPr>
              <a:t>Informed consent is when people allow us to approach them for interviews to gather information, take their photos, videos, etc.  </a:t>
            </a:r>
          </a:p>
          <a:p>
            <a:pPr algn="just"/>
            <a:r>
              <a:rPr lang="es-GT" dirty="0">
                <a:effectLst/>
                <a:latin typeface="Open Sans" panose="020B0606030504020204" pitchFamily="34" charset="0"/>
              </a:rPr>
              <a:t>Our duty is to inform them clearly how we will use their information and images, so they can agree or disagree in participating. This is not only an ethical necessity, but it also provides legal protection to all stakeholders, including your National Society.  </a:t>
            </a:r>
          </a:p>
        </p:txBody>
      </p:sp>
    </p:spTree>
    <p:extLst>
      <p:ext uri="{BB962C8B-B14F-4D97-AF65-F5344CB8AC3E}">
        <p14:creationId xmlns:p14="http://schemas.microsoft.com/office/powerpoint/2010/main" val="158753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9B46869-030F-CB82-8661-0178FCF008B2}"/>
              </a:ext>
            </a:extLst>
          </p:cNvPr>
          <p:cNvSpPr>
            <a:spLocks noGrp="1"/>
          </p:cNvSpPr>
          <p:nvPr>
            <p:ph type="title"/>
          </p:nvPr>
        </p:nvSpPr>
        <p:spPr/>
        <p:txBody>
          <a:bodyPr>
            <a:normAutofit/>
          </a:bodyPr>
          <a:lstStyle/>
          <a:p>
            <a:r>
              <a:rPr lang="es-GT" sz="3200" dirty="0">
                <a:solidFill>
                  <a:srgbClr val="48AAE0"/>
                </a:solidFill>
              </a:rPr>
              <a:t>HOW TO GET CONSENT WHILE GATHERING CONTENT/STORIES</a:t>
            </a:r>
          </a:p>
        </p:txBody>
      </p:sp>
      <p:sp>
        <p:nvSpPr>
          <p:cNvPr id="5" name="Marcador de contenido 4">
            <a:extLst>
              <a:ext uri="{FF2B5EF4-FFF2-40B4-BE49-F238E27FC236}">
                <a16:creationId xmlns:a16="http://schemas.microsoft.com/office/drawing/2014/main" id="{A52E2616-F955-5DA6-39D4-44FB02A0C971}"/>
              </a:ext>
            </a:extLst>
          </p:cNvPr>
          <p:cNvSpPr>
            <a:spLocks noGrp="1"/>
          </p:cNvSpPr>
          <p:nvPr>
            <p:ph idx="1"/>
          </p:nvPr>
        </p:nvSpPr>
        <p:spPr>
          <a:xfrm>
            <a:off x="2808514" y="2296680"/>
            <a:ext cx="8545285" cy="4351338"/>
          </a:xfrm>
        </p:spPr>
        <p:txBody>
          <a:bodyPr>
            <a:normAutofit/>
          </a:bodyPr>
          <a:lstStyle/>
          <a:p>
            <a:pPr marL="0" indent="0" algn="just">
              <a:buNone/>
            </a:pPr>
            <a:r>
              <a:rPr lang="es-GT" sz="1800" b="1" dirty="0">
                <a:effectLst/>
                <a:latin typeface="Open Sans" panose="020B0606030504020204" pitchFamily="34" charset="0"/>
              </a:rPr>
              <a:t>Ask if it is okay </a:t>
            </a:r>
            <a:r>
              <a:rPr lang="es-GT" sz="1800" dirty="0">
                <a:effectLst/>
                <a:latin typeface="Open Sans" panose="020B0606030504020204" pitchFamily="34" charset="0"/>
              </a:rPr>
              <a:t>to take a person’s pictures.  </a:t>
            </a:r>
          </a:p>
          <a:p>
            <a:pPr marL="0" indent="0" algn="just">
              <a:buNone/>
            </a:pPr>
            <a:r>
              <a:rPr lang="es-GT" sz="1800" dirty="0">
                <a:effectLst/>
                <a:latin typeface="Open Sans" panose="020B0606030504020204" pitchFamily="34" charset="0"/>
              </a:rPr>
              <a:t>Ask if it is okay to </a:t>
            </a:r>
            <a:r>
              <a:rPr lang="es-GT" sz="1800" b="1" dirty="0">
                <a:effectLst/>
                <a:latin typeface="Open Sans" panose="020B0606030504020204" pitchFamily="34" charset="0"/>
              </a:rPr>
              <a:t>publish the pictures</a:t>
            </a:r>
            <a:r>
              <a:rPr lang="es-GT" sz="1800" dirty="0">
                <a:effectLst/>
                <a:latin typeface="Open Sans" panose="020B0606030504020204" pitchFamily="34" charset="0"/>
              </a:rPr>
              <a:t>. </a:t>
            </a:r>
            <a:r>
              <a:rPr lang="es-GT" sz="1800" dirty="0"/>
              <a:t>T</a:t>
            </a:r>
            <a:r>
              <a:rPr lang="es-GT" sz="1800" dirty="0">
                <a:effectLst/>
                <a:latin typeface="Open Sans" panose="020B0606030504020204" pitchFamily="34" charset="0"/>
              </a:rPr>
              <a:t>ry to be as specific as posible</a:t>
            </a:r>
            <a:r>
              <a:rPr lang="es-GT" sz="1800" dirty="0"/>
              <a:t> </a:t>
            </a:r>
            <a:r>
              <a:rPr lang="es-GT" sz="1800" dirty="0" err="1"/>
              <a:t>to</a:t>
            </a:r>
            <a:r>
              <a:rPr lang="es-GT" sz="1800" dirty="0"/>
              <a:t> </a:t>
            </a:r>
            <a:r>
              <a:rPr lang="es-GT" sz="1800" dirty="0" err="1"/>
              <a:t>explain</a:t>
            </a:r>
            <a:r>
              <a:rPr lang="es-GT" sz="1800" dirty="0"/>
              <a:t> </a:t>
            </a:r>
            <a:r>
              <a:rPr lang="es-GT" sz="1800" dirty="0" err="1"/>
              <a:t>how</a:t>
            </a:r>
            <a:r>
              <a:rPr lang="es-GT" sz="1800" dirty="0"/>
              <a:t> </a:t>
            </a:r>
            <a:r>
              <a:rPr lang="es-GT" sz="1800" dirty="0" err="1"/>
              <a:t>will</a:t>
            </a:r>
            <a:r>
              <a:rPr lang="es-GT" sz="1800" dirty="0"/>
              <a:t> </a:t>
            </a:r>
            <a:r>
              <a:rPr lang="es-GT" sz="1800" dirty="0" err="1"/>
              <a:t>you</a:t>
            </a:r>
            <a:r>
              <a:rPr lang="es-GT" sz="1800" dirty="0"/>
              <a:t> use </a:t>
            </a:r>
            <a:r>
              <a:rPr lang="es-GT" sz="1800" dirty="0" err="1"/>
              <a:t>this</a:t>
            </a:r>
            <a:r>
              <a:rPr lang="es-GT" sz="1800" dirty="0"/>
              <a:t> material.</a:t>
            </a:r>
            <a:endParaRPr lang="es-GT" sz="1800" dirty="0">
              <a:effectLst/>
              <a:latin typeface="Open Sans" panose="020B0606030504020204" pitchFamily="34" charset="0"/>
            </a:endParaRPr>
          </a:p>
          <a:p>
            <a:pPr marL="0" indent="0" algn="just">
              <a:buNone/>
            </a:pPr>
            <a:r>
              <a:rPr lang="es-GT" sz="1800" dirty="0">
                <a:effectLst/>
                <a:latin typeface="Open Sans" panose="020B0606030504020204" pitchFamily="34" charset="0"/>
              </a:rPr>
              <a:t>Be aware that people don’t always consider </a:t>
            </a:r>
            <a:r>
              <a:rPr lang="es-GT" sz="1800" b="1" dirty="0">
                <a:effectLst/>
                <a:latin typeface="Open Sans" panose="020B0606030504020204" pitchFamily="34" charset="0"/>
              </a:rPr>
              <a:t>the impact of consent</a:t>
            </a:r>
            <a:r>
              <a:rPr lang="es-GT" sz="1800" dirty="0">
                <a:effectLst/>
                <a:latin typeface="Open Sans" panose="020B0606030504020204" pitchFamily="34" charset="0"/>
              </a:rPr>
              <a:t>. Ask: Would it be ok if a media outlet use this photo to tell what activities the Red Cross or Red Crescent is doing in your community? </a:t>
            </a:r>
          </a:p>
          <a:p>
            <a:pPr marL="0" indent="0" algn="just">
              <a:buNone/>
            </a:pPr>
            <a:r>
              <a:rPr lang="es-GT" sz="1800" dirty="0">
                <a:effectLst/>
                <a:latin typeface="Open Sans" panose="020B0606030504020204" pitchFamily="34" charset="0"/>
              </a:rPr>
              <a:t>If they are not ok, offer to take the photo </a:t>
            </a:r>
            <a:r>
              <a:rPr lang="es-GT" sz="1800" b="1" dirty="0">
                <a:effectLst/>
                <a:latin typeface="Open Sans" panose="020B0606030504020204" pitchFamily="34" charset="0"/>
              </a:rPr>
              <a:t>without their face</a:t>
            </a:r>
            <a:r>
              <a:rPr lang="es-GT" sz="1800" dirty="0">
                <a:effectLst/>
                <a:latin typeface="Open Sans" panose="020B0606030504020204" pitchFamily="34" charset="0"/>
              </a:rPr>
              <a:t> or identifying characteristics, and propose to use a pseudonym.</a:t>
            </a:r>
          </a:p>
        </p:txBody>
      </p:sp>
      <p:cxnSp>
        <p:nvCxnSpPr>
          <p:cNvPr id="6" name="Conector recto 5">
            <a:extLst>
              <a:ext uri="{FF2B5EF4-FFF2-40B4-BE49-F238E27FC236}">
                <a16:creationId xmlns:a16="http://schemas.microsoft.com/office/drawing/2014/main" id="{10FD1867-3C61-43B1-7541-BCECC88BD66D}"/>
              </a:ext>
            </a:extLst>
          </p:cNvPr>
          <p:cNvCxnSpPr>
            <a:cxnSpLocks/>
            <a:endCxn id="17" idx="2"/>
          </p:cNvCxnSpPr>
          <p:nvPr/>
        </p:nvCxnSpPr>
        <p:spPr>
          <a:xfrm>
            <a:off x="2527418" y="2303651"/>
            <a:ext cx="1781" cy="2192633"/>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69F539C1-FD24-0520-954F-E60661ED7F0F}"/>
              </a:ext>
            </a:extLst>
          </p:cNvPr>
          <p:cNvSpPr/>
          <p:nvPr/>
        </p:nvSpPr>
        <p:spPr>
          <a:xfrm>
            <a:off x="2351382" y="227278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Elipse 7">
            <a:extLst>
              <a:ext uri="{FF2B5EF4-FFF2-40B4-BE49-F238E27FC236}">
                <a16:creationId xmlns:a16="http://schemas.microsoft.com/office/drawing/2014/main" id="{2C363555-0D14-5C9E-B74F-8CB9171CFF1D}"/>
              </a:ext>
            </a:extLst>
          </p:cNvPr>
          <p:cNvSpPr/>
          <p:nvPr/>
        </p:nvSpPr>
        <p:spPr>
          <a:xfrm>
            <a:off x="2351382" y="2749521"/>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Elipse 8">
            <a:extLst>
              <a:ext uri="{FF2B5EF4-FFF2-40B4-BE49-F238E27FC236}">
                <a16:creationId xmlns:a16="http://schemas.microsoft.com/office/drawing/2014/main" id="{CB0F864B-8944-F47B-4370-65F463FBD935}"/>
              </a:ext>
            </a:extLst>
          </p:cNvPr>
          <p:cNvSpPr/>
          <p:nvPr/>
        </p:nvSpPr>
        <p:spPr>
          <a:xfrm>
            <a:off x="2351382" y="336277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Elipse 9">
            <a:extLst>
              <a:ext uri="{FF2B5EF4-FFF2-40B4-BE49-F238E27FC236}">
                <a16:creationId xmlns:a16="http://schemas.microsoft.com/office/drawing/2014/main" id="{88B3B0B4-8EBC-F2EC-E9EE-599F3F297A1D}"/>
              </a:ext>
            </a:extLst>
          </p:cNvPr>
          <p:cNvSpPr/>
          <p:nvPr/>
        </p:nvSpPr>
        <p:spPr>
          <a:xfrm>
            <a:off x="2351382" y="421518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7" name="Imagen 16">
            <a:extLst>
              <a:ext uri="{FF2B5EF4-FFF2-40B4-BE49-F238E27FC236}">
                <a16:creationId xmlns:a16="http://schemas.microsoft.com/office/drawing/2014/main" id="{6AD3A091-9B20-B43B-004E-6B98E78ECB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4055" y="4285996"/>
            <a:ext cx="210288" cy="210288"/>
          </a:xfrm>
          <a:prstGeom prst="rect">
            <a:avLst/>
          </a:prstGeom>
        </p:spPr>
      </p:pic>
      <p:pic>
        <p:nvPicPr>
          <p:cNvPr id="19" name="Imagen 18">
            <a:extLst>
              <a:ext uri="{FF2B5EF4-FFF2-40B4-BE49-F238E27FC236}">
                <a16:creationId xmlns:a16="http://schemas.microsoft.com/office/drawing/2014/main" id="{69801A87-B211-FC8A-5E8F-648784DD40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005" y="2297227"/>
            <a:ext cx="282961" cy="282961"/>
          </a:xfrm>
          <a:prstGeom prst="rect">
            <a:avLst/>
          </a:prstGeom>
        </p:spPr>
      </p:pic>
      <p:pic>
        <p:nvPicPr>
          <p:cNvPr id="21" name="Imagen 20">
            <a:extLst>
              <a:ext uri="{FF2B5EF4-FFF2-40B4-BE49-F238E27FC236}">
                <a16:creationId xmlns:a16="http://schemas.microsoft.com/office/drawing/2014/main" id="{463E21E0-E6D4-C6DA-2492-953D1F00B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5005" y="2791628"/>
            <a:ext cx="268514" cy="268514"/>
          </a:xfrm>
          <a:prstGeom prst="rect">
            <a:avLst/>
          </a:prstGeom>
        </p:spPr>
      </p:pic>
      <p:pic>
        <p:nvPicPr>
          <p:cNvPr id="23" name="Imagen 22">
            <a:extLst>
              <a:ext uri="{FF2B5EF4-FFF2-40B4-BE49-F238E27FC236}">
                <a16:creationId xmlns:a16="http://schemas.microsoft.com/office/drawing/2014/main" id="{621B7656-667B-0212-A4D7-04BB6A630F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7006" y="3401610"/>
            <a:ext cx="268580" cy="268580"/>
          </a:xfrm>
          <a:prstGeom prst="rect">
            <a:avLst/>
          </a:prstGeom>
        </p:spPr>
      </p:pic>
    </p:spTree>
    <p:extLst>
      <p:ext uri="{BB962C8B-B14F-4D97-AF65-F5344CB8AC3E}">
        <p14:creationId xmlns:p14="http://schemas.microsoft.com/office/powerpoint/2010/main" val="35280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9B46869-030F-CB82-8661-0178FCF008B2}"/>
              </a:ext>
            </a:extLst>
          </p:cNvPr>
          <p:cNvSpPr>
            <a:spLocks noGrp="1"/>
          </p:cNvSpPr>
          <p:nvPr>
            <p:ph type="title"/>
          </p:nvPr>
        </p:nvSpPr>
        <p:spPr/>
        <p:txBody>
          <a:bodyPr>
            <a:normAutofit/>
          </a:bodyPr>
          <a:lstStyle/>
          <a:p>
            <a:r>
              <a:rPr lang="es-GT" sz="3200" dirty="0">
                <a:solidFill>
                  <a:srgbClr val="48AAE0"/>
                </a:solidFill>
              </a:rPr>
              <a:t>HOW TO GET CONSENT WHILE GATHERING CONTENT/STORIES</a:t>
            </a:r>
          </a:p>
        </p:txBody>
      </p:sp>
      <p:sp>
        <p:nvSpPr>
          <p:cNvPr id="5" name="Marcador de contenido 4">
            <a:extLst>
              <a:ext uri="{FF2B5EF4-FFF2-40B4-BE49-F238E27FC236}">
                <a16:creationId xmlns:a16="http://schemas.microsoft.com/office/drawing/2014/main" id="{A52E2616-F955-5DA6-39D4-44FB02A0C971}"/>
              </a:ext>
            </a:extLst>
          </p:cNvPr>
          <p:cNvSpPr>
            <a:spLocks noGrp="1"/>
          </p:cNvSpPr>
          <p:nvPr>
            <p:ph idx="1"/>
          </p:nvPr>
        </p:nvSpPr>
        <p:spPr>
          <a:xfrm>
            <a:off x="2808514" y="2504267"/>
            <a:ext cx="8545285" cy="3672696"/>
          </a:xfrm>
        </p:spPr>
        <p:txBody>
          <a:bodyPr>
            <a:normAutofit/>
          </a:bodyPr>
          <a:lstStyle/>
          <a:p>
            <a:pPr marL="0" indent="0" algn="just">
              <a:buNone/>
            </a:pPr>
            <a:r>
              <a:rPr lang="es-GT" sz="1800" b="1" dirty="0">
                <a:effectLst/>
                <a:latin typeface="Open Sans" panose="020B0606030504020204" pitchFamily="34" charset="0"/>
              </a:rPr>
              <a:t>Share your contact details</a:t>
            </a:r>
            <a:r>
              <a:rPr lang="es-GT" sz="1800" dirty="0">
                <a:effectLst/>
                <a:latin typeface="Open Sans" panose="020B0606030504020204" pitchFamily="34" charset="0"/>
              </a:rPr>
              <a:t>, so they can retract their consent if they wish.  </a:t>
            </a:r>
          </a:p>
          <a:p>
            <a:pPr marL="0" indent="0" algn="just">
              <a:buNone/>
            </a:pPr>
            <a:r>
              <a:rPr lang="es-GT" sz="1800" dirty="0">
                <a:effectLst/>
                <a:latin typeface="Open Sans" panose="020B0606030504020204" pitchFamily="34" charset="0"/>
              </a:rPr>
              <a:t>Let them know that whether they agree or not</a:t>
            </a:r>
            <a:r>
              <a:rPr lang="es-GT" sz="1800" b="1" dirty="0">
                <a:effectLst/>
                <a:latin typeface="Open Sans" panose="020B0606030504020204" pitchFamily="34" charset="0"/>
              </a:rPr>
              <a:t>, it won’t affect the support they receive </a:t>
            </a:r>
            <a:r>
              <a:rPr lang="es-GT" sz="1800" dirty="0">
                <a:effectLst/>
                <a:latin typeface="Open Sans" panose="020B0606030504020204" pitchFamily="34" charset="0"/>
              </a:rPr>
              <a:t>from the Red Cross or Red Crescent. </a:t>
            </a:r>
          </a:p>
          <a:p>
            <a:pPr marL="0" indent="0" algn="just">
              <a:buNone/>
            </a:pPr>
            <a:r>
              <a:rPr lang="es-GT" sz="1800" dirty="0">
                <a:effectLst/>
                <a:latin typeface="Open Sans" panose="020B0606030504020204" pitchFamily="34" charset="0"/>
              </a:rPr>
              <a:t>If you are still entirely unable to take the photo, you can encourage the subject to draw the situation and take a picture of the drawing. </a:t>
            </a:r>
          </a:p>
          <a:p>
            <a:pPr marL="0" indent="0" algn="just">
              <a:buNone/>
            </a:pPr>
            <a:r>
              <a:rPr lang="es-GT" sz="1800" dirty="0">
                <a:effectLst/>
                <a:latin typeface="Open Sans" panose="020B0606030504020204" pitchFamily="34" charset="0"/>
              </a:rPr>
              <a:t>If the person you are photographing is a child, </a:t>
            </a:r>
            <a:r>
              <a:rPr lang="es-GT" sz="1800" b="1" dirty="0">
                <a:effectLst/>
                <a:latin typeface="Open Sans" panose="020B0606030504020204" pitchFamily="34" charset="0"/>
              </a:rPr>
              <a:t>consent is ALWAYS needed </a:t>
            </a:r>
            <a:r>
              <a:rPr lang="es-GT" sz="1800" dirty="0">
                <a:effectLst/>
                <a:latin typeface="Open Sans" panose="020B0606030504020204" pitchFamily="34" charset="0"/>
              </a:rPr>
              <a:t>from the parents or legal guardian. </a:t>
            </a:r>
          </a:p>
        </p:txBody>
      </p:sp>
      <p:cxnSp>
        <p:nvCxnSpPr>
          <p:cNvPr id="6" name="Conector recto 5">
            <a:extLst>
              <a:ext uri="{FF2B5EF4-FFF2-40B4-BE49-F238E27FC236}">
                <a16:creationId xmlns:a16="http://schemas.microsoft.com/office/drawing/2014/main" id="{10FD1867-3C61-43B1-7541-BCECC88BD66D}"/>
              </a:ext>
            </a:extLst>
          </p:cNvPr>
          <p:cNvCxnSpPr>
            <a:cxnSpLocks/>
            <a:endCxn id="25" idx="2"/>
          </p:cNvCxnSpPr>
          <p:nvPr/>
        </p:nvCxnSpPr>
        <p:spPr>
          <a:xfrm flipH="1">
            <a:off x="2518868" y="2664823"/>
            <a:ext cx="8550" cy="1841491"/>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C73747E4-65B9-4995-A6B1-C36361407E21}"/>
              </a:ext>
            </a:extLst>
          </p:cNvPr>
          <p:cNvSpPr/>
          <p:nvPr/>
        </p:nvSpPr>
        <p:spPr>
          <a:xfrm>
            <a:off x="2351382" y="248121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Elipse 11">
            <a:extLst>
              <a:ext uri="{FF2B5EF4-FFF2-40B4-BE49-F238E27FC236}">
                <a16:creationId xmlns:a16="http://schemas.microsoft.com/office/drawing/2014/main" id="{6EAA9F3B-9FFA-3E94-0696-5F6768C96350}"/>
              </a:ext>
            </a:extLst>
          </p:cNvPr>
          <p:cNvSpPr/>
          <p:nvPr/>
        </p:nvSpPr>
        <p:spPr>
          <a:xfrm>
            <a:off x="2351382" y="2956946"/>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Elipse 12">
            <a:extLst>
              <a:ext uri="{FF2B5EF4-FFF2-40B4-BE49-F238E27FC236}">
                <a16:creationId xmlns:a16="http://schemas.microsoft.com/office/drawing/2014/main" id="{160C83C5-966B-4F7D-92E6-F4C5C170A92B}"/>
              </a:ext>
            </a:extLst>
          </p:cNvPr>
          <p:cNvSpPr/>
          <p:nvPr/>
        </p:nvSpPr>
        <p:spPr>
          <a:xfrm>
            <a:off x="2351382" y="3551425"/>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Elipse 13">
            <a:extLst>
              <a:ext uri="{FF2B5EF4-FFF2-40B4-BE49-F238E27FC236}">
                <a16:creationId xmlns:a16="http://schemas.microsoft.com/office/drawing/2014/main" id="{657620C5-1401-CF80-1058-F659E8A298AB}"/>
              </a:ext>
            </a:extLst>
          </p:cNvPr>
          <p:cNvSpPr/>
          <p:nvPr/>
        </p:nvSpPr>
        <p:spPr>
          <a:xfrm>
            <a:off x="2351382" y="4191181"/>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5" name="Imagen 24">
            <a:extLst>
              <a:ext uri="{FF2B5EF4-FFF2-40B4-BE49-F238E27FC236}">
                <a16:creationId xmlns:a16="http://schemas.microsoft.com/office/drawing/2014/main" id="{897D086E-95C2-F83E-A549-CEB946CE44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0734" y="4210046"/>
            <a:ext cx="296268" cy="296268"/>
          </a:xfrm>
          <a:prstGeom prst="rect">
            <a:avLst/>
          </a:prstGeom>
        </p:spPr>
      </p:pic>
      <p:pic>
        <p:nvPicPr>
          <p:cNvPr id="27" name="Imagen 26">
            <a:extLst>
              <a:ext uri="{FF2B5EF4-FFF2-40B4-BE49-F238E27FC236}">
                <a16:creationId xmlns:a16="http://schemas.microsoft.com/office/drawing/2014/main" id="{43F97E1C-83CE-2AD8-6B4D-527AEB2A9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6715" y="3582420"/>
            <a:ext cx="264784" cy="264784"/>
          </a:xfrm>
          <a:prstGeom prst="rect">
            <a:avLst/>
          </a:prstGeom>
        </p:spPr>
      </p:pic>
      <p:pic>
        <p:nvPicPr>
          <p:cNvPr id="29" name="Imagen 28">
            <a:extLst>
              <a:ext uri="{FF2B5EF4-FFF2-40B4-BE49-F238E27FC236}">
                <a16:creationId xmlns:a16="http://schemas.microsoft.com/office/drawing/2014/main" id="{6E2EEBA5-5857-2B30-901F-A66342B1AD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4120" y="2965479"/>
            <a:ext cx="329335" cy="329335"/>
          </a:xfrm>
          <a:prstGeom prst="rect">
            <a:avLst/>
          </a:prstGeom>
        </p:spPr>
      </p:pic>
      <p:pic>
        <p:nvPicPr>
          <p:cNvPr id="31" name="Imagen 30">
            <a:extLst>
              <a:ext uri="{FF2B5EF4-FFF2-40B4-BE49-F238E27FC236}">
                <a16:creationId xmlns:a16="http://schemas.microsoft.com/office/drawing/2014/main" id="{17F90B95-68FC-4091-4200-ABA1D966D5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0511" y="2487474"/>
            <a:ext cx="329335" cy="329335"/>
          </a:xfrm>
          <a:prstGeom prst="rect">
            <a:avLst/>
          </a:prstGeom>
        </p:spPr>
      </p:pic>
    </p:spTree>
    <p:extLst>
      <p:ext uri="{BB962C8B-B14F-4D97-AF65-F5344CB8AC3E}">
        <p14:creationId xmlns:p14="http://schemas.microsoft.com/office/powerpoint/2010/main" val="311159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956E5-7810-48B8-7320-096A6291C01C}"/>
              </a:ext>
            </a:extLst>
          </p:cNvPr>
          <p:cNvSpPr>
            <a:spLocks noGrp="1"/>
          </p:cNvSpPr>
          <p:nvPr>
            <p:ph type="title"/>
          </p:nvPr>
        </p:nvSpPr>
        <p:spPr/>
        <p:txBody>
          <a:bodyPr>
            <a:normAutofit/>
          </a:bodyPr>
          <a:lstStyle/>
          <a:p>
            <a:r>
              <a:rPr lang="es-GT" sz="3600" dirty="0">
                <a:solidFill>
                  <a:srgbClr val="48AAE0"/>
                </a:solidFill>
              </a:rPr>
              <a:t>QUICK CHECKLIST TO TAKE CONSENT</a:t>
            </a:r>
          </a:p>
        </p:txBody>
      </p:sp>
      <p:graphicFrame>
        <p:nvGraphicFramePr>
          <p:cNvPr id="4" name="Tabla 4">
            <a:extLst>
              <a:ext uri="{FF2B5EF4-FFF2-40B4-BE49-F238E27FC236}">
                <a16:creationId xmlns:a16="http://schemas.microsoft.com/office/drawing/2014/main" id="{D79AAE3D-F551-6D1F-9C0A-2F54AE2D2B64}"/>
              </a:ext>
            </a:extLst>
          </p:cNvPr>
          <p:cNvGraphicFramePr>
            <a:graphicFrameLocks noGrp="1"/>
          </p:cNvGraphicFramePr>
          <p:nvPr>
            <p:ph idx="1"/>
          </p:nvPr>
        </p:nvGraphicFramePr>
        <p:xfrm>
          <a:off x="838200" y="1825625"/>
          <a:ext cx="10515600" cy="3662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717192332"/>
                    </a:ext>
                  </a:extLst>
                </a:gridCol>
                <a:gridCol w="5257800">
                  <a:extLst>
                    <a:ext uri="{9D8B030D-6E8A-4147-A177-3AD203B41FA5}">
                      <a16:colId xmlns:a16="http://schemas.microsoft.com/office/drawing/2014/main" val="2093343976"/>
                    </a:ext>
                  </a:extLst>
                </a:gridCol>
              </a:tblGrid>
              <a:tr h="370840">
                <a:tc>
                  <a:txBody>
                    <a:bodyPr/>
                    <a:lstStyle/>
                    <a:p>
                      <a:pPr algn="ctr"/>
                      <a:r>
                        <a:rPr lang="es-GT" sz="1400" b="1" dirty="0">
                          <a:solidFill>
                            <a:srgbClr val="FFFFFF"/>
                          </a:solidFill>
                          <a:effectLst/>
                          <a:latin typeface="Open Sans" panose="020B0606030504020204" pitchFamily="34" charset="0"/>
                        </a:rPr>
                        <a:t>Consent not needed</a:t>
                      </a:r>
                      <a:endParaRPr lang="es-GT" sz="1400" dirty="0">
                        <a:solidFill>
                          <a:srgbClr val="FFFFFF"/>
                        </a:solidFill>
                        <a:effectLst/>
                        <a:latin typeface="Open Sans" panose="020B0606030504020204" pitchFamily="34" charset="0"/>
                      </a:endParaRPr>
                    </a:p>
                  </a:txBody>
                  <a:tcPr marL="38100" marR="38100" marT="38100" marB="38100" anchor="ctr">
                    <a:solidFill>
                      <a:srgbClr val="48AAE0"/>
                    </a:solidFill>
                  </a:tcPr>
                </a:tc>
                <a:tc>
                  <a:txBody>
                    <a:bodyPr/>
                    <a:lstStyle/>
                    <a:p>
                      <a:pPr algn="ctr"/>
                      <a:r>
                        <a:rPr lang="es-GT" sz="1400" b="1" dirty="0">
                          <a:solidFill>
                            <a:srgbClr val="FFFFFF"/>
                          </a:solidFill>
                          <a:effectLst/>
                          <a:latin typeface="Open Sans" panose="020B0606030504020204" pitchFamily="34" charset="0"/>
                        </a:rPr>
                        <a:t>Consent needed</a:t>
                      </a:r>
                      <a:endParaRPr lang="es-GT" sz="1400" dirty="0">
                        <a:solidFill>
                          <a:srgbClr val="FFFFFF"/>
                        </a:solidFill>
                        <a:effectLst/>
                        <a:latin typeface="Open Sans" panose="020B0606030504020204" pitchFamily="34" charset="0"/>
                      </a:endParaRPr>
                    </a:p>
                  </a:txBody>
                  <a:tcPr marL="38100" marR="38100" marT="38100" marB="38100" anchor="ctr">
                    <a:solidFill>
                      <a:srgbClr val="48AAE0"/>
                    </a:solidFill>
                  </a:tcPr>
                </a:tc>
                <a:extLst>
                  <a:ext uri="{0D108BD9-81ED-4DB2-BD59-A6C34878D82A}">
                    <a16:rowId xmlns:a16="http://schemas.microsoft.com/office/drawing/2014/main" val="1387570578"/>
                  </a:ext>
                </a:extLst>
              </a:tr>
              <a:tr h="370840">
                <a:tc>
                  <a:txBody>
                    <a:bodyPr/>
                    <a:lstStyle/>
                    <a:p>
                      <a:pPr algn="ctr"/>
                      <a:r>
                        <a:rPr lang="es-GT" sz="1400" dirty="0">
                          <a:effectLst/>
                          <a:latin typeface="Open Sans" panose="020B0606030504020204" pitchFamily="34" charset="0"/>
                        </a:rPr>
                        <a:t>Non-recognisable individuals in public (faces and all other identifying features cannot be identified)</a:t>
                      </a:r>
                    </a:p>
                  </a:txBody>
                  <a:tcPr marL="38100" marR="38100" marT="38100" marB="38100" anchor="ctr">
                    <a:noFill/>
                  </a:tcPr>
                </a:tc>
                <a:tc>
                  <a:txBody>
                    <a:bodyPr/>
                    <a:lstStyle/>
                    <a:p>
                      <a:pPr algn="ctr"/>
                      <a:r>
                        <a:rPr lang="es-GT" sz="1400">
                          <a:effectLst/>
                          <a:latin typeface="Open Sans" panose="020B0606030504020204" pitchFamily="34" charset="0"/>
                        </a:rPr>
                        <a:t>All recognisable individuals</a:t>
                      </a:r>
                    </a:p>
                  </a:txBody>
                  <a:tcPr marL="38100" marR="38100" marT="38100" marB="38100" anchor="ctr">
                    <a:noFill/>
                  </a:tcPr>
                </a:tc>
                <a:extLst>
                  <a:ext uri="{0D108BD9-81ED-4DB2-BD59-A6C34878D82A}">
                    <a16:rowId xmlns:a16="http://schemas.microsoft.com/office/drawing/2014/main" val="3542325055"/>
                  </a:ext>
                </a:extLst>
              </a:tr>
              <a:tr h="370840">
                <a:tc>
                  <a:txBody>
                    <a:bodyPr/>
                    <a:lstStyle/>
                    <a:p>
                      <a:pPr algn="ctr"/>
                      <a:r>
                        <a:rPr lang="es-GT" sz="1400" dirty="0">
                          <a:effectLst/>
                          <a:latin typeface="Open Sans" panose="020B0606030504020204" pitchFamily="34" charset="0"/>
                        </a:rPr>
                        <a:t>Public figures in public (e.g. officials, celebrities, government at Conferences or launches).</a:t>
                      </a:r>
                    </a:p>
                  </a:txBody>
                  <a:tcPr marL="38100" marR="38100" marT="38100" marB="38100" anchor="ctr">
                    <a:solidFill>
                      <a:schemeClr val="bg1">
                        <a:lumMod val="95000"/>
                      </a:schemeClr>
                    </a:solidFill>
                  </a:tcPr>
                </a:tc>
                <a:tc>
                  <a:txBody>
                    <a:bodyPr/>
                    <a:lstStyle/>
                    <a:p>
                      <a:pPr algn="ctr"/>
                      <a:r>
                        <a:rPr lang="es-GT" sz="1400" dirty="0">
                          <a:effectLst/>
                          <a:latin typeface="Open Sans" panose="020B0606030504020204" pitchFamily="34" charset="0"/>
                        </a:rPr>
                        <a:t>Recognisable providers and clientes in clinical settings.</a:t>
                      </a:r>
                    </a:p>
                  </a:txBody>
                  <a:tcPr marL="38100" marR="38100" marT="38100" marB="38100" anchor="ctr">
                    <a:solidFill>
                      <a:schemeClr val="bg1">
                        <a:lumMod val="95000"/>
                      </a:schemeClr>
                    </a:solidFill>
                  </a:tcPr>
                </a:tc>
                <a:extLst>
                  <a:ext uri="{0D108BD9-81ED-4DB2-BD59-A6C34878D82A}">
                    <a16:rowId xmlns:a16="http://schemas.microsoft.com/office/drawing/2014/main" val="3743457816"/>
                  </a:ext>
                </a:extLst>
              </a:tr>
              <a:tr h="577941">
                <a:tc>
                  <a:txBody>
                    <a:bodyPr/>
                    <a:lstStyle/>
                    <a:p>
                      <a:pPr algn="ctr"/>
                      <a:r>
                        <a:rPr lang="es-GT" sz="1400" dirty="0">
                          <a:effectLst/>
                          <a:latin typeface="Open Sans" panose="020B0606030504020204" pitchFamily="34" charset="0"/>
                        </a:rPr>
                        <a:t>Crowds in public (e.g. an audience at outdoor concert).</a:t>
                      </a:r>
                    </a:p>
                  </a:txBody>
                  <a:tcPr marL="38100" marR="38100" marT="38100" marB="38100" anchor="ctr">
                    <a:noFill/>
                  </a:tcPr>
                </a:tc>
                <a:tc>
                  <a:txBody>
                    <a:bodyPr/>
                    <a:lstStyle/>
                    <a:p>
                      <a:pPr algn="ctr"/>
                      <a:r>
                        <a:rPr lang="es-GT" sz="1400" dirty="0">
                          <a:effectLst/>
                          <a:latin typeface="Open Sans" panose="020B0606030504020204" pitchFamily="34" charset="0"/>
                        </a:rPr>
                        <a:t>Recognisable or non-recognisable individuals in any setting where personal, private information is exposed in the photo or documented in the corresponding caption, such as:</a:t>
                      </a:r>
                    </a:p>
                    <a:p>
                      <a:pPr algn="ctr"/>
                      <a:r>
                        <a:rPr lang="es-GT" sz="1400" dirty="0">
                          <a:effectLst/>
                          <a:latin typeface="Open Sans" panose="020B0606030504020204" pitchFamily="34" charset="0"/>
                        </a:rPr>
                        <a:t>Helath status (e.g. persons living with AIDS, TB, etc.).</a:t>
                      </a:r>
                    </a:p>
                    <a:p>
                      <a:pPr algn="ctr"/>
                      <a:r>
                        <a:rPr lang="es-GT" sz="1400" dirty="0">
                          <a:effectLst/>
                          <a:latin typeface="Open Sans" panose="020B0606030504020204" pitchFamily="34" charset="0"/>
                        </a:rPr>
                        <a:t>Health behaviour (e.g. sex wor, sexual orientation, alcohol and drug use, medicine use, female genital mutilation, etc.).</a:t>
                      </a:r>
                    </a:p>
                    <a:p>
                      <a:pPr algn="ctr"/>
                      <a:r>
                        <a:rPr lang="es-GT" sz="1400" dirty="0">
                          <a:effectLst/>
                          <a:latin typeface="Open Sans" panose="020B0606030504020204" pitchFamily="34" charset="0"/>
                        </a:rPr>
                        <a:t>Criminal behaviour (e.g. perpetrator or victim of gender based violence, etc.).</a:t>
                      </a:r>
                    </a:p>
                  </a:txBody>
                  <a:tcPr marL="38100" marR="38100" marT="38100" marB="38100" anchor="ctr">
                    <a:noFill/>
                  </a:tcPr>
                </a:tc>
                <a:extLst>
                  <a:ext uri="{0D108BD9-81ED-4DB2-BD59-A6C34878D82A}">
                    <a16:rowId xmlns:a16="http://schemas.microsoft.com/office/drawing/2014/main" val="734709440"/>
                  </a:ext>
                </a:extLst>
              </a:tr>
              <a:tr h="370840">
                <a:tc>
                  <a:txBody>
                    <a:bodyPr/>
                    <a:lstStyle/>
                    <a:p>
                      <a:pPr algn="ctr"/>
                      <a:br>
                        <a:rPr lang="es-GT" sz="1400" dirty="0">
                          <a:effectLst/>
                          <a:latin typeface="Open Sans" panose="020B0606030504020204" pitchFamily="34" charset="0"/>
                        </a:rPr>
                      </a:br>
                      <a:endParaRPr lang="es-GT" sz="1400" dirty="0">
                        <a:effectLst/>
                        <a:latin typeface="Open Sans" panose="020B0606030504020204" pitchFamily="34" charset="0"/>
                      </a:endParaRPr>
                    </a:p>
                  </a:txBody>
                  <a:tcPr marL="38100" marR="38100" marT="38100" marB="38100" anchor="ctr">
                    <a:solidFill>
                      <a:schemeClr val="bg1">
                        <a:lumMod val="95000"/>
                      </a:schemeClr>
                    </a:solidFill>
                  </a:tcPr>
                </a:tc>
                <a:tc>
                  <a:txBody>
                    <a:bodyPr/>
                    <a:lstStyle/>
                    <a:p>
                      <a:pPr algn="ctr"/>
                      <a:r>
                        <a:rPr lang="es-GT" sz="1400" dirty="0">
                          <a:effectLst/>
                          <a:latin typeface="Open Sans" panose="020B0606030504020204" pitchFamily="34" charset="0"/>
                        </a:rPr>
                        <a:t>Recognisable minor (under 18)</a:t>
                      </a:r>
                    </a:p>
                  </a:txBody>
                  <a:tcPr marL="38100" marR="38100" marT="38100" marB="38100" anchor="ctr">
                    <a:solidFill>
                      <a:schemeClr val="bg1">
                        <a:lumMod val="95000"/>
                      </a:schemeClr>
                    </a:solidFill>
                  </a:tcPr>
                </a:tc>
                <a:extLst>
                  <a:ext uri="{0D108BD9-81ED-4DB2-BD59-A6C34878D82A}">
                    <a16:rowId xmlns:a16="http://schemas.microsoft.com/office/drawing/2014/main" val="2112629888"/>
                  </a:ext>
                </a:extLst>
              </a:tr>
            </a:tbl>
          </a:graphicData>
        </a:graphic>
      </p:graphicFrame>
    </p:spTree>
    <p:extLst>
      <p:ext uri="{BB962C8B-B14F-4D97-AF65-F5344CB8AC3E}">
        <p14:creationId xmlns:p14="http://schemas.microsoft.com/office/powerpoint/2010/main" val="124228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9B46869-030F-CB82-8661-0178FCF008B2}"/>
              </a:ext>
            </a:extLst>
          </p:cNvPr>
          <p:cNvSpPr>
            <a:spLocks noGrp="1"/>
          </p:cNvSpPr>
          <p:nvPr>
            <p:ph type="title"/>
          </p:nvPr>
        </p:nvSpPr>
        <p:spPr/>
        <p:txBody>
          <a:bodyPr>
            <a:normAutofit/>
          </a:bodyPr>
          <a:lstStyle/>
          <a:p>
            <a:r>
              <a:rPr lang="es-GT" sz="3200" dirty="0">
                <a:solidFill>
                  <a:srgbClr val="48AAE0"/>
                </a:solidFill>
              </a:rPr>
              <a:t>KEY RULES</a:t>
            </a:r>
          </a:p>
        </p:txBody>
      </p:sp>
      <p:sp>
        <p:nvSpPr>
          <p:cNvPr id="5" name="Marcador de contenido 4">
            <a:extLst>
              <a:ext uri="{FF2B5EF4-FFF2-40B4-BE49-F238E27FC236}">
                <a16:creationId xmlns:a16="http://schemas.microsoft.com/office/drawing/2014/main" id="{A52E2616-F955-5DA6-39D4-44FB02A0C971}"/>
              </a:ext>
            </a:extLst>
          </p:cNvPr>
          <p:cNvSpPr>
            <a:spLocks noGrp="1"/>
          </p:cNvSpPr>
          <p:nvPr>
            <p:ph idx="1"/>
          </p:nvPr>
        </p:nvSpPr>
        <p:spPr>
          <a:xfrm>
            <a:off x="2111708" y="2035628"/>
            <a:ext cx="9242092" cy="5344885"/>
          </a:xfrm>
        </p:spPr>
        <p:txBody>
          <a:bodyPr>
            <a:normAutofit/>
          </a:bodyPr>
          <a:lstStyle/>
          <a:p>
            <a:pPr marL="0" indent="0" algn="just">
              <a:buNone/>
            </a:pPr>
            <a:r>
              <a:rPr lang="es-GT" sz="1800" dirty="0">
                <a:effectLst/>
                <a:latin typeface="Open Sans" panose="020B0606030504020204" pitchFamily="34" charset="0"/>
              </a:rPr>
              <a:t>The </a:t>
            </a:r>
            <a:r>
              <a:rPr lang="es-GT" sz="1800" b="1" dirty="0">
                <a:effectLst/>
                <a:latin typeface="Open Sans" panose="020B0606030504020204" pitchFamily="34" charset="0"/>
              </a:rPr>
              <a:t>dignity and rights of every person </a:t>
            </a:r>
            <a:r>
              <a:rPr lang="es-GT" sz="1800" dirty="0">
                <a:effectLst/>
                <a:latin typeface="Open Sans" panose="020B0606030504020204" pitchFamily="34" charset="0"/>
              </a:rPr>
              <a:t>are to be respected in every circumstance.  </a:t>
            </a:r>
          </a:p>
          <a:p>
            <a:pPr marL="0" indent="0" algn="just">
              <a:buNone/>
            </a:pPr>
            <a:r>
              <a:rPr lang="es-GT" sz="1800" b="1" dirty="0">
                <a:effectLst/>
                <a:latin typeface="Open Sans" panose="020B0606030504020204" pitchFamily="34" charset="0"/>
              </a:rPr>
              <a:t>Never portray people in a degrading situation </a:t>
            </a:r>
            <a:r>
              <a:rPr lang="es-GT" sz="1800" dirty="0">
                <a:effectLst/>
                <a:latin typeface="Open Sans" panose="020B0606030504020204" pitchFamily="34" charset="0"/>
              </a:rPr>
              <a:t>or situations that could put them at risk of retribution or stigmatization. Instead, </a:t>
            </a:r>
            <a:r>
              <a:rPr lang="es-GT" sz="1800" dirty="0" err="1">
                <a:effectLst/>
                <a:latin typeface="Open Sans" panose="020B0606030504020204" pitchFamily="34" charset="0"/>
              </a:rPr>
              <a:t>depict</a:t>
            </a:r>
            <a:r>
              <a:rPr lang="es-GT" sz="1800" dirty="0">
                <a:effectLst/>
                <a:latin typeface="Open Sans" panose="020B0606030504020204" pitchFamily="34" charset="0"/>
              </a:rPr>
              <a:t> them with warmth and </a:t>
            </a:r>
            <a:r>
              <a:rPr lang="es-GT" sz="1800" dirty="0" err="1">
                <a:effectLst/>
                <a:latin typeface="Open Sans" panose="020B0606030504020204" pitchFamily="34" charset="0"/>
              </a:rPr>
              <a:t>compassionBe</a:t>
            </a:r>
            <a:r>
              <a:rPr lang="es-GT" sz="1800" dirty="0">
                <a:effectLst/>
                <a:latin typeface="Open Sans" panose="020B0606030504020204" pitchFamily="34" charset="0"/>
              </a:rPr>
              <a:t> honest. Seek the truth. Be ethical.  </a:t>
            </a:r>
          </a:p>
          <a:p>
            <a:pPr marL="0" indent="0" algn="just">
              <a:buNone/>
            </a:pPr>
            <a:r>
              <a:rPr lang="es-GT" sz="1800" dirty="0">
                <a:effectLst/>
                <a:latin typeface="Open Sans" panose="020B0606030504020204" pitchFamily="34" charset="0"/>
              </a:rPr>
              <a:t>Seek </a:t>
            </a:r>
            <a:r>
              <a:rPr lang="es-GT" sz="1800" b="1" dirty="0">
                <a:effectLst/>
                <a:latin typeface="Open Sans" panose="020B0606030504020204" pitchFamily="34" charset="0"/>
              </a:rPr>
              <a:t>pictures that tell the story </a:t>
            </a:r>
            <a:r>
              <a:rPr lang="es-GT" sz="1800" dirty="0">
                <a:effectLst/>
                <a:latin typeface="Open Sans" panose="020B0606030504020204" pitchFamily="34" charset="0"/>
              </a:rPr>
              <a:t>you see, not merely what </a:t>
            </a:r>
            <a:r>
              <a:rPr lang="es-GT" sz="1800" dirty="0" err="1">
                <a:effectLst/>
                <a:latin typeface="Open Sans" panose="020B0606030504020204" pitchFamily="34" charset="0"/>
              </a:rPr>
              <a:t>you’re</a:t>
            </a:r>
            <a:r>
              <a:rPr lang="es-GT" sz="1800" dirty="0">
                <a:effectLst/>
                <a:latin typeface="Open Sans" panose="020B0606030504020204" pitchFamily="34" charset="0"/>
              </a:rPr>
              <a:t> </a:t>
            </a:r>
            <a:r>
              <a:rPr lang="es-GT" sz="1800" dirty="0" err="1">
                <a:effectLst/>
                <a:latin typeface="Open Sans" panose="020B0606030504020204" pitchFamily="34" charset="0"/>
              </a:rPr>
              <a:t>assigned</a:t>
            </a:r>
            <a:r>
              <a:rPr lang="es-GT" sz="1800" dirty="0">
                <a:effectLst/>
                <a:latin typeface="Open Sans" panose="020B0606030504020204" pitchFamily="34" charset="0"/>
              </a:rPr>
              <a:t>. </a:t>
            </a:r>
          </a:p>
          <a:p>
            <a:pPr marL="0" indent="0" algn="just">
              <a:buNone/>
            </a:pPr>
            <a:r>
              <a:rPr lang="es-GT" sz="1800" dirty="0">
                <a:effectLst/>
                <a:latin typeface="Open Sans" panose="020B0606030504020204" pitchFamily="34" charset="0"/>
              </a:rPr>
              <a:t>The Movement needs </a:t>
            </a:r>
            <a:r>
              <a:rPr lang="es-GT" sz="1800" b="1" dirty="0">
                <a:effectLst/>
                <a:latin typeface="Open Sans" panose="020B0606030504020204" pitchFamily="34" charset="0"/>
              </a:rPr>
              <a:t>natural, dynamic and full-of-character </a:t>
            </a:r>
            <a:r>
              <a:rPr lang="es-GT" sz="1800" dirty="0">
                <a:effectLst/>
                <a:latin typeface="Open Sans" panose="020B0606030504020204" pitchFamily="34" charset="0"/>
              </a:rPr>
              <a:t>photos.  </a:t>
            </a:r>
          </a:p>
          <a:p>
            <a:pPr marL="0" indent="0" algn="just">
              <a:buNone/>
            </a:pPr>
            <a:r>
              <a:rPr lang="es-GT" sz="1800" b="1" dirty="0">
                <a:effectLst/>
                <a:latin typeface="Open Sans" panose="020B0606030504020204" pitchFamily="34" charset="0"/>
              </a:rPr>
              <a:t>Establish a relationship </a:t>
            </a:r>
            <a:r>
              <a:rPr lang="es-GT" sz="1800" dirty="0">
                <a:effectLst/>
                <a:latin typeface="Open Sans" panose="020B0606030504020204" pitchFamily="34" charset="0"/>
              </a:rPr>
              <a:t>before you start taking photos.  </a:t>
            </a:r>
          </a:p>
          <a:p>
            <a:pPr marL="0" indent="0" algn="just">
              <a:buNone/>
            </a:pPr>
            <a:r>
              <a:rPr lang="es-GT" sz="1800" dirty="0">
                <a:effectLst/>
                <a:latin typeface="Open Sans" panose="020B0606030504020204" pitchFamily="34" charset="0"/>
              </a:rPr>
              <a:t>When approaching subjects in the field, introduce yourself briefly, </a:t>
            </a:r>
            <a:r>
              <a:rPr lang="es-GT" sz="1800" b="1" dirty="0">
                <a:effectLst/>
                <a:latin typeface="Open Sans" panose="020B0606030504020204" pitchFamily="34" charset="0"/>
              </a:rPr>
              <a:t>be polite</a:t>
            </a:r>
            <a:r>
              <a:rPr lang="es-GT" sz="1800" dirty="0">
                <a:effectLst/>
                <a:latin typeface="Open Sans" panose="020B0606030504020204" pitchFamily="34" charset="0"/>
              </a:rPr>
              <a:t> and </a:t>
            </a:r>
            <a:r>
              <a:rPr lang="es-GT" sz="1800" dirty="0" err="1">
                <a:effectLst/>
                <a:latin typeface="Open Sans" panose="020B0606030504020204" pitchFamily="34" charset="0"/>
              </a:rPr>
              <a:t>explain</a:t>
            </a:r>
            <a:r>
              <a:rPr lang="es-GT" sz="1800" dirty="0">
                <a:effectLst/>
                <a:latin typeface="Open Sans" panose="020B0606030504020204" pitchFamily="34" charset="0"/>
              </a:rPr>
              <a:t> the reason for taking </a:t>
            </a:r>
            <a:r>
              <a:rPr lang="es-GT" sz="1800" dirty="0" err="1">
                <a:effectLst/>
                <a:latin typeface="Open Sans" panose="020B0606030504020204" pitchFamily="34" charset="0"/>
              </a:rPr>
              <a:t>photographs</a:t>
            </a:r>
            <a:r>
              <a:rPr lang="es-GT" sz="1800" dirty="0">
                <a:effectLst/>
                <a:latin typeface="Open Sans" panose="020B0606030504020204" pitchFamily="34" charset="0"/>
              </a:rPr>
              <a:t>. If you sense any reluctance, refrain from taking the photo.  </a:t>
            </a:r>
          </a:p>
        </p:txBody>
      </p:sp>
      <p:cxnSp>
        <p:nvCxnSpPr>
          <p:cNvPr id="6" name="Conector recto 5">
            <a:extLst>
              <a:ext uri="{FF2B5EF4-FFF2-40B4-BE49-F238E27FC236}">
                <a16:creationId xmlns:a16="http://schemas.microsoft.com/office/drawing/2014/main" id="{10FD1867-3C61-43B1-7541-BCECC88BD66D}"/>
              </a:ext>
            </a:extLst>
          </p:cNvPr>
          <p:cNvCxnSpPr>
            <a:cxnSpLocks/>
          </p:cNvCxnSpPr>
          <p:nvPr/>
        </p:nvCxnSpPr>
        <p:spPr>
          <a:xfrm>
            <a:off x="1788763" y="2163082"/>
            <a:ext cx="0" cy="2476651"/>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69F539C1-FD24-0520-954F-E60661ED7F0F}"/>
              </a:ext>
            </a:extLst>
          </p:cNvPr>
          <p:cNvSpPr/>
          <p:nvPr/>
        </p:nvSpPr>
        <p:spPr>
          <a:xfrm>
            <a:off x="1612727" y="1987046"/>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Elipse 7">
            <a:extLst>
              <a:ext uri="{FF2B5EF4-FFF2-40B4-BE49-F238E27FC236}">
                <a16:creationId xmlns:a16="http://schemas.microsoft.com/office/drawing/2014/main" id="{2C363555-0D14-5C9E-B74F-8CB9171CFF1D}"/>
              </a:ext>
            </a:extLst>
          </p:cNvPr>
          <p:cNvSpPr/>
          <p:nvPr/>
        </p:nvSpPr>
        <p:spPr>
          <a:xfrm>
            <a:off x="1612727" y="2392664"/>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Elipse 8">
            <a:extLst>
              <a:ext uri="{FF2B5EF4-FFF2-40B4-BE49-F238E27FC236}">
                <a16:creationId xmlns:a16="http://schemas.microsoft.com/office/drawing/2014/main" id="{CB0F864B-8944-F47B-4370-65F463FBD935}"/>
              </a:ext>
            </a:extLst>
          </p:cNvPr>
          <p:cNvSpPr/>
          <p:nvPr/>
        </p:nvSpPr>
        <p:spPr>
          <a:xfrm>
            <a:off x="1612727" y="3214043"/>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Elipse 9">
            <a:extLst>
              <a:ext uri="{FF2B5EF4-FFF2-40B4-BE49-F238E27FC236}">
                <a16:creationId xmlns:a16="http://schemas.microsoft.com/office/drawing/2014/main" id="{88B3B0B4-8EBC-F2EC-E9EE-599F3F297A1D}"/>
              </a:ext>
            </a:extLst>
          </p:cNvPr>
          <p:cNvSpPr/>
          <p:nvPr/>
        </p:nvSpPr>
        <p:spPr>
          <a:xfrm>
            <a:off x="1612727" y="3611940"/>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Elipse 10">
            <a:extLst>
              <a:ext uri="{FF2B5EF4-FFF2-40B4-BE49-F238E27FC236}">
                <a16:creationId xmlns:a16="http://schemas.microsoft.com/office/drawing/2014/main" id="{C73747E4-65B9-4995-A6B1-C36361407E21}"/>
              </a:ext>
            </a:extLst>
          </p:cNvPr>
          <p:cNvSpPr/>
          <p:nvPr/>
        </p:nvSpPr>
        <p:spPr>
          <a:xfrm>
            <a:off x="1612727" y="4002790"/>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Elipse 1">
            <a:extLst>
              <a:ext uri="{FF2B5EF4-FFF2-40B4-BE49-F238E27FC236}">
                <a16:creationId xmlns:a16="http://schemas.microsoft.com/office/drawing/2014/main" id="{6EEFB4B8-78CC-D76B-121F-977FCA695C40}"/>
              </a:ext>
            </a:extLst>
          </p:cNvPr>
          <p:cNvSpPr/>
          <p:nvPr/>
        </p:nvSpPr>
        <p:spPr>
          <a:xfrm>
            <a:off x="1612727" y="4427673"/>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Imagen 30">
            <a:extLst>
              <a:ext uri="{FF2B5EF4-FFF2-40B4-BE49-F238E27FC236}">
                <a16:creationId xmlns:a16="http://schemas.microsoft.com/office/drawing/2014/main" id="{17F90B95-68FC-4091-4200-ABA1D966D5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1856" y="4429775"/>
            <a:ext cx="329335" cy="329335"/>
          </a:xfrm>
          <a:prstGeom prst="rect">
            <a:avLst/>
          </a:prstGeom>
        </p:spPr>
      </p:pic>
      <p:pic>
        <p:nvPicPr>
          <p:cNvPr id="33" name="Imagen 32">
            <a:extLst>
              <a:ext uri="{FF2B5EF4-FFF2-40B4-BE49-F238E27FC236}">
                <a16:creationId xmlns:a16="http://schemas.microsoft.com/office/drawing/2014/main" id="{DC723C4D-1B9A-0EA4-B0D3-5DE6F23CB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0847" y="3645705"/>
            <a:ext cx="272036" cy="272036"/>
          </a:xfrm>
          <a:prstGeom prst="rect">
            <a:avLst/>
          </a:prstGeom>
        </p:spPr>
      </p:pic>
      <p:pic>
        <p:nvPicPr>
          <p:cNvPr id="35" name="Imagen 34">
            <a:extLst>
              <a:ext uri="{FF2B5EF4-FFF2-40B4-BE49-F238E27FC236}">
                <a16:creationId xmlns:a16="http://schemas.microsoft.com/office/drawing/2014/main" id="{DD7FE328-37A9-A135-C6E9-376CB76C94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108" y="3256669"/>
            <a:ext cx="266821" cy="266821"/>
          </a:xfrm>
          <a:prstGeom prst="rect">
            <a:avLst/>
          </a:prstGeom>
        </p:spPr>
      </p:pic>
      <p:pic>
        <p:nvPicPr>
          <p:cNvPr id="37" name="Imagen 36">
            <a:extLst>
              <a:ext uri="{FF2B5EF4-FFF2-40B4-BE49-F238E27FC236}">
                <a16:creationId xmlns:a16="http://schemas.microsoft.com/office/drawing/2014/main" id="{72F1D463-DD5F-D045-4672-1E0AAFCD83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0486" y="3997740"/>
            <a:ext cx="352073" cy="352073"/>
          </a:xfrm>
          <a:prstGeom prst="rect">
            <a:avLst/>
          </a:prstGeom>
        </p:spPr>
      </p:pic>
      <p:pic>
        <p:nvPicPr>
          <p:cNvPr id="41" name="Imagen 40">
            <a:extLst>
              <a:ext uri="{FF2B5EF4-FFF2-40B4-BE49-F238E27FC236}">
                <a16:creationId xmlns:a16="http://schemas.microsoft.com/office/drawing/2014/main" id="{8175B3FE-A2F5-7B88-1512-178E84B4E5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5098" y="2012413"/>
            <a:ext cx="290400" cy="290400"/>
          </a:xfrm>
          <a:prstGeom prst="rect">
            <a:avLst/>
          </a:prstGeom>
        </p:spPr>
      </p:pic>
      <p:pic>
        <p:nvPicPr>
          <p:cNvPr id="43" name="Imagen 42">
            <a:extLst>
              <a:ext uri="{FF2B5EF4-FFF2-40B4-BE49-F238E27FC236}">
                <a16:creationId xmlns:a16="http://schemas.microsoft.com/office/drawing/2014/main" id="{04CCCCE1-FB0B-6E23-EA70-A78BB2B7EC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1743" y="2429377"/>
            <a:ext cx="269738" cy="269738"/>
          </a:xfrm>
          <a:prstGeom prst="rect">
            <a:avLst/>
          </a:prstGeom>
        </p:spPr>
      </p:pic>
    </p:spTree>
    <p:extLst>
      <p:ext uri="{BB962C8B-B14F-4D97-AF65-F5344CB8AC3E}">
        <p14:creationId xmlns:p14="http://schemas.microsoft.com/office/powerpoint/2010/main" val="3512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9B46869-030F-CB82-8661-0178FCF008B2}"/>
              </a:ext>
            </a:extLst>
          </p:cNvPr>
          <p:cNvSpPr>
            <a:spLocks noGrp="1"/>
          </p:cNvSpPr>
          <p:nvPr>
            <p:ph type="title"/>
          </p:nvPr>
        </p:nvSpPr>
        <p:spPr/>
        <p:txBody>
          <a:bodyPr>
            <a:normAutofit/>
          </a:bodyPr>
          <a:lstStyle/>
          <a:p>
            <a:r>
              <a:rPr lang="es-GT" sz="3200" dirty="0">
                <a:solidFill>
                  <a:srgbClr val="48AAE0"/>
                </a:solidFill>
              </a:rPr>
              <a:t>KEY RULES</a:t>
            </a:r>
          </a:p>
        </p:txBody>
      </p:sp>
      <p:sp>
        <p:nvSpPr>
          <p:cNvPr id="5" name="Marcador de contenido 4">
            <a:extLst>
              <a:ext uri="{FF2B5EF4-FFF2-40B4-BE49-F238E27FC236}">
                <a16:creationId xmlns:a16="http://schemas.microsoft.com/office/drawing/2014/main" id="{A52E2616-F955-5DA6-39D4-44FB02A0C971}"/>
              </a:ext>
            </a:extLst>
          </p:cNvPr>
          <p:cNvSpPr>
            <a:spLocks noGrp="1"/>
          </p:cNvSpPr>
          <p:nvPr>
            <p:ph idx="1"/>
          </p:nvPr>
        </p:nvSpPr>
        <p:spPr>
          <a:xfrm>
            <a:off x="2111708" y="2364576"/>
            <a:ext cx="9242092" cy="2253581"/>
          </a:xfrm>
        </p:spPr>
        <p:txBody>
          <a:bodyPr>
            <a:normAutofit/>
          </a:bodyPr>
          <a:lstStyle/>
          <a:p>
            <a:pPr marL="0" indent="0" algn="just">
              <a:buNone/>
            </a:pPr>
            <a:r>
              <a:rPr lang="es-GT" sz="1800" b="1" dirty="0">
                <a:effectLst/>
                <a:latin typeface="Open Sans" panose="020B0606030504020204" pitchFamily="34" charset="0"/>
              </a:rPr>
              <a:t>Respect </a:t>
            </a:r>
            <a:r>
              <a:rPr lang="es-GT" sz="1800" dirty="0">
                <a:effectLst/>
                <a:latin typeface="Open Sans" panose="020B0606030504020204" pitchFamily="34" charset="0"/>
              </a:rPr>
              <a:t>a person’s right to refuse to be photographed.  </a:t>
            </a:r>
          </a:p>
          <a:p>
            <a:pPr marL="0" indent="0" algn="just">
              <a:buNone/>
            </a:pPr>
            <a:r>
              <a:rPr lang="es-GT" sz="1800" dirty="0">
                <a:effectLst/>
                <a:latin typeface="Open Sans" panose="020B0606030504020204" pitchFamily="34" charset="0"/>
              </a:rPr>
              <a:t>Understand that your actions can affect the entire International Red Cross and Red Crescent Movement. A single image can jeopardize our reputation, our effectiveness, our access and our right to assist.  </a:t>
            </a:r>
          </a:p>
          <a:p>
            <a:pPr marL="0" indent="0" algn="just">
              <a:buNone/>
            </a:pPr>
            <a:r>
              <a:rPr lang="es-GT" sz="1800" dirty="0" err="1">
                <a:effectLst/>
                <a:latin typeface="Open Sans" panose="020B0606030504020204" pitchFamily="34" charset="0"/>
              </a:rPr>
              <a:t>We</a:t>
            </a:r>
            <a:r>
              <a:rPr lang="es-GT" sz="1800" dirty="0">
                <a:effectLst/>
                <a:latin typeface="Open Sans" panose="020B0606030504020204" pitchFamily="34" charset="0"/>
              </a:rPr>
              <a:t> </a:t>
            </a:r>
            <a:r>
              <a:rPr lang="es-GT" sz="1800" dirty="0" err="1">
                <a:effectLst/>
                <a:latin typeface="Open Sans" panose="020B0606030504020204" pitchFamily="34" charset="0"/>
              </a:rPr>
              <a:t>need</a:t>
            </a:r>
            <a:r>
              <a:rPr lang="es-GT" sz="1800" dirty="0">
                <a:effectLst/>
                <a:latin typeface="Open Sans" panose="020B0606030504020204" pitchFamily="34" charset="0"/>
              </a:rPr>
              <a:t> </a:t>
            </a:r>
            <a:r>
              <a:rPr lang="es-GT" sz="1800" b="1" dirty="0" err="1">
                <a:effectLst/>
                <a:latin typeface="Open Sans" panose="020B0606030504020204" pitchFamily="34" charset="0"/>
              </a:rPr>
              <a:t>solution-orientated</a:t>
            </a:r>
            <a:r>
              <a:rPr lang="es-GT" sz="1800" b="1" dirty="0">
                <a:effectLst/>
                <a:latin typeface="Open Sans" panose="020B0606030504020204" pitchFamily="34" charset="0"/>
              </a:rPr>
              <a:t> </a:t>
            </a:r>
            <a:r>
              <a:rPr lang="es-GT" sz="1800" b="1" dirty="0" err="1">
                <a:effectLst/>
                <a:latin typeface="Open Sans" panose="020B0606030504020204" pitchFamily="34" charset="0"/>
              </a:rPr>
              <a:t>images</a:t>
            </a:r>
            <a:r>
              <a:rPr lang="es-GT" sz="1800" b="1" dirty="0">
                <a:effectLst/>
                <a:latin typeface="Open Sans" panose="020B0606030504020204" pitchFamily="34" charset="0"/>
              </a:rPr>
              <a:t> </a:t>
            </a:r>
            <a:r>
              <a:rPr lang="es-GT" sz="1800" dirty="0">
                <a:effectLst/>
                <a:latin typeface="Open Sans" panose="020B0606030504020204" pitchFamily="34" charset="0"/>
              </a:rPr>
              <a:t>that feature service delivery and that show caring and </a:t>
            </a:r>
            <a:r>
              <a:rPr lang="es-GT" sz="1800" dirty="0" err="1">
                <a:effectLst/>
                <a:latin typeface="Open Sans" panose="020B0606030504020204" pitchFamily="34" charset="0"/>
              </a:rPr>
              <a:t>compassion</a:t>
            </a:r>
            <a:r>
              <a:rPr lang="es-GT" sz="1800" dirty="0">
                <a:effectLst/>
                <a:latin typeface="Open Sans" panose="020B0606030504020204" pitchFamily="34" charset="0"/>
              </a:rPr>
              <a:t>.  </a:t>
            </a:r>
          </a:p>
          <a:p>
            <a:pPr marL="0" indent="0" algn="just">
              <a:buNone/>
            </a:pPr>
            <a:r>
              <a:rPr lang="es-GT" sz="1800" dirty="0">
                <a:effectLst/>
                <a:latin typeface="Open Sans" panose="020B0606030504020204" pitchFamily="34" charset="0"/>
              </a:rPr>
              <a:t>We need images that </a:t>
            </a:r>
            <a:r>
              <a:rPr lang="es-GT" sz="1800" b="1" dirty="0">
                <a:effectLst/>
                <a:latin typeface="Open Sans" panose="020B0606030504020204" pitchFamily="34" charset="0"/>
              </a:rPr>
              <a:t>convey the emotions </a:t>
            </a:r>
            <a:r>
              <a:rPr lang="es-GT" sz="1800" dirty="0">
                <a:effectLst/>
                <a:latin typeface="Open Sans" panose="020B0606030504020204" pitchFamily="34" charset="0"/>
              </a:rPr>
              <a:t>we experience when on assignment. </a:t>
            </a:r>
          </a:p>
        </p:txBody>
      </p:sp>
      <p:cxnSp>
        <p:nvCxnSpPr>
          <p:cNvPr id="6" name="Conector recto 5">
            <a:extLst>
              <a:ext uri="{FF2B5EF4-FFF2-40B4-BE49-F238E27FC236}">
                <a16:creationId xmlns:a16="http://schemas.microsoft.com/office/drawing/2014/main" id="{10FD1867-3C61-43B1-7541-BCECC88BD66D}"/>
              </a:ext>
            </a:extLst>
          </p:cNvPr>
          <p:cNvCxnSpPr>
            <a:cxnSpLocks/>
            <a:endCxn id="39" idx="2"/>
          </p:cNvCxnSpPr>
          <p:nvPr/>
        </p:nvCxnSpPr>
        <p:spPr>
          <a:xfrm flipH="1">
            <a:off x="1786865" y="2531165"/>
            <a:ext cx="1898" cy="2017571"/>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6EAA9F3B-9FFA-3E94-0696-5F6768C96350}"/>
              </a:ext>
            </a:extLst>
          </p:cNvPr>
          <p:cNvSpPr/>
          <p:nvPr/>
        </p:nvSpPr>
        <p:spPr>
          <a:xfrm>
            <a:off x="1612727" y="2350693"/>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Elipse 13">
            <a:extLst>
              <a:ext uri="{FF2B5EF4-FFF2-40B4-BE49-F238E27FC236}">
                <a16:creationId xmlns:a16="http://schemas.microsoft.com/office/drawing/2014/main" id="{657620C5-1401-CF80-1058-F659E8A298AB}"/>
              </a:ext>
            </a:extLst>
          </p:cNvPr>
          <p:cNvSpPr/>
          <p:nvPr/>
        </p:nvSpPr>
        <p:spPr>
          <a:xfrm>
            <a:off x="1612727" y="2797665"/>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a:extLst>
              <a:ext uri="{FF2B5EF4-FFF2-40B4-BE49-F238E27FC236}">
                <a16:creationId xmlns:a16="http://schemas.microsoft.com/office/drawing/2014/main" id="{C5D75272-B3DB-4F04-CB4A-F57FEB8DD865}"/>
              </a:ext>
            </a:extLst>
          </p:cNvPr>
          <p:cNvSpPr/>
          <p:nvPr/>
        </p:nvSpPr>
        <p:spPr>
          <a:xfrm>
            <a:off x="1612727" y="3693248"/>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5" name="Elipse 14">
            <a:extLst>
              <a:ext uri="{FF2B5EF4-FFF2-40B4-BE49-F238E27FC236}">
                <a16:creationId xmlns:a16="http://schemas.microsoft.com/office/drawing/2014/main" id="{E9CBC5E1-3396-7A2C-5268-122444338E94}"/>
              </a:ext>
            </a:extLst>
          </p:cNvPr>
          <p:cNvSpPr/>
          <p:nvPr/>
        </p:nvSpPr>
        <p:spPr>
          <a:xfrm>
            <a:off x="1612727" y="4222166"/>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2" name="Imagen 21">
            <a:extLst>
              <a:ext uri="{FF2B5EF4-FFF2-40B4-BE49-F238E27FC236}">
                <a16:creationId xmlns:a16="http://schemas.microsoft.com/office/drawing/2014/main" id="{9A9BD3D5-6AD1-CD9C-6CB3-47C4D5B17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727" y="2343951"/>
            <a:ext cx="352073" cy="352073"/>
          </a:xfrm>
          <a:prstGeom prst="rect">
            <a:avLst/>
          </a:prstGeom>
        </p:spPr>
      </p:pic>
      <p:pic>
        <p:nvPicPr>
          <p:cNvPr id="26" name="Imagen 25">
            <a:extLst>
              <a:ext uri="{FF2B5EF4-FFF2-40B4-BE49-F238E27FC236}">
                <a16:creationId xmlns:a16="http://schemas.microsoft.com/office/drawing/2014/main" id="{6043E534-EDF3-5F7F-B05F-F95BA02E0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5385" y="3729755"/>
            <a:ext cx="282961" cy="282961"/>
          </a:xfrm>
          <a:prstGeom prst="rect">
            <a:avLst/>
          </a:prstGeom>
        </p:spPr>
      </p:pic>
      <p:pic>
        <p:nvPicPr>
          <p:cNvPr id="30" name="Imagen 29">
            <a:extLst>
              <a:ext uri="{FF2B5EF4-FFF2-40B4-BE49-F238E27FC236}">
                <a16:creationId xmlns:a16="http://schemas.microsoft.com/office/drawing/2014/main" id="{44878506-4C38-AF37-AEAA-0B9EF3FBE9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108" y="2851486"/>
            <a:ext cx="257514" cy="257514"/>
          </a:xfrm>
          <a:prstGeom prst="rect">
            <a:avLst/>
          </a:prstGeom>
        </p:spPr>
      </p:pic>
      <p:pic>
        <p:nvPicPr>
          <p:cNvPr id="39" name="Imagen 38">
            <a:extLst>
              <a:ext uri="{FF2B5EF4-FFF2-40B4-BE49-F238E27FC236}">
                <a16:creationId xmlns:a16="http://schemas.microsoft.com/office/drawing/2014/main" id="{DEE23BB9-397F-F346-63B8-759B41ADAC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5393" y="4225793"/>
            <a:ext cx="322943" cy="322943"/>
          </a:xfrm>
          <a:prstGeom prst="rect">
            <a:avLst/>
          </a:prstGeom>
        </p:spPr>
      </p:pic>
    </p:spTree>
    <p:extLst>
      <p:ext uri="{BB962C8B-B14F-4D97-AF65-F5344CB8AC3E}">
        <p14:creationId xmlns:p14="http://schemas.microsoft.com/office/powerpoint/2010/main" val="325461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D2A5527-0142-6B28-2BA0-7753F92F214A}"/>
              </a:ext>
            </a:extLst>
          </p:cNvPr>
          <p:cNvSpPr>
            <a:spLocks noGrp="1"/>
          </p:cNvSpPr>
          <p:nvPr>
            <p:ph type="title"/>
          </p:nvPr>
        </p:nvSpPr>
        <p:spPr>
          <a:xfrm>
            <a:off x="838200" y="1551668"/>
            <a:ext cx="10515600" cy="1325563"/>
          </a:xfrm>
        </p:spPr>
        <p:txBody>
          <a:bodyPr/>
          <a:lstStyle/>
          <a:p>
            <a:r>
              <a:rPr lang="es-GT" dirty="0">
                <a:solidFill>
                  <a:srgbClr val="F63239"/>
                </a:solidFill>
              </a:rPr>
              <a:t>OTHER USEFUL RESOURCES</a:t>
            </a:r>
          </a:p>
        </p:txBody>
      </p:sp>
      <p:sp>
        <p:nvSpPr>
          <p:cNvPr id="5" name="Marcador de contenido 4">
            <a:extLst>
              <a:ext uri="{FF2B5EF4-FFF2-40B4-BE49-F238E27FC236}">
                <a16:creationId xmlns:a16="http://schemas.microsoft.com/office/drawing/2014/main" id="{4B46C034-9AA0-60AF-0617-FC356B480A0E}"/>
              </a:ext>
            </a:extLst>
          </p:cNvPr>
          <p:cNvSpPr>
            <a:spLocks noGrp="1"/>
          </p:cNvSpPr>
          <p:nvPr>
            <p:ph idx="1"/>
          </p:nvPr>
        </p:nvSpPr>
        <p:spPr>
          <a:xfrm>
            <a:off x="2307770" y="3012168"/>
            <a:ext cx="9046029" cy="2223861"/>
          </a:xfrm>
        </p:spPr>
        <p:txBody>
          <a:bodyPr/>
          <a:lstStyle/>
          <a:p>
            <a:pPr marL="0" indent="0">
              <a:buNone/>
            </a:pPr>
            <a:r>
              <a:rPr lang="es-GT" dirty="0">
                <a:effectLst/>
                <a:latin typeface="Open Sans" panose="020B0606030504020204" pitchFamily="34" charset="0"/>
              </a:rPr>
              <a:t>To learn more about our code of ethics and Photo/Audiovisual Guidelines, please visit:  </a:t>
            </a:r>
          </a:p>
          <a:p>
            <a:pPr algn="just"/>
            <a:r>
              <a:rPr lang="es-GT" dirty="0">
                <a:effectLst/>
                <a:latin typeface="Open Sans" panose="020B0606030504020204" pitchFamily="34" charset="0"/>
              </a:rPr>
              <a:t>IFRC Photo Guidelines </a:t>
            </a:r>
          </a:p>
          <a:p>
            <a:pPr algn="just"/>
            <a:r>
              <a:rPr lang="es-GT" dirty="0">
                <a:effectLst/>
                <a:latin typeface="Open Sans" panose="020B0606030504020204" pitchFamily="34" charset="0"/>
              </a:rPr>
              <a:t>IFRC Code of Conduct </a:t>
            </a:r>
          </a:p>
          <a:p>
            <a:pPr algn="just"/>
            <a:r>
              <a:rPr lang="es-GT" dirty="0">
                <a:effectLst/>
                <a:latin typeface="Open Sans" panose="020B0606030504020204" pitchFamily="34" charset="0"/>
              </a:rPr>
              <a:t>ICRC Photo Guidelines (useful for conflict affected areas) </a:t>
            </a:r>
          </a:p>
        </p:txBody>
      </p:sp>
    </p:spTree>
    <p:extLst>
      <p:ext uri="{BB962C8B-B14F-4D97-AF65-F5344CB8AC3E}">
        <p14:creationId xmlns:p14="http://schemas.microsoft.com/office/powerpoint/2010/main" val="9977281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E0D0F6176EAC47A58E6EE272F996FA" ma:contentTypeVersion="18" ma:contentTypeDescription="Create a new document." ma:contentTypeScope="" ma:versionID="261a4c2b0ac7998db3299926085f04dc">
  <xsd:schema xmlns:xsd="http://www.w3.org/2001/XMLSchema" xmlns:xs="http://www.w3.org/2001/XMLSchema" xmlns:p="http://schemas.microsoft.com/office/2006/metadata/properties" xmlns:ns1="http://schemas.microsoft.com/sharepoint/v3" xmlns:ns2="6919ac91-0f05-4284-9082-f8fa1cfab649" xmlns:ns3="7521a619-7bcd-4ffb-ac2b-6b3915ceb3e5" targetNamespace="http://schemas.microsoft.com/office/2006/metadata/properties" ma:root="true" ma:fieldsID="0d208abb2758514172950fe4bf911c49" ns1:_="" ns2:_="" ns3:_="">
    <xsd:import namespace="http://schemas.microsoft.com/sharepoint/v3"/>
    <xsd:import namespace="6919ac91-0f05-4284-9082-f8fa1cfab649"/>
    <xsd:import namespace="7521a619-7bcd-4ffb-ac2b-6b3915ceb3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9ac91-0f05-4284-9082-f8fa1cfa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21a619-7bcd-4ffb-ac2b-6b3915ceb3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d33bf68-8653-4645-8df3-1a74929102e5}" ma:internalName="TaxCatchAll" ma:showField="CatchAllData" ma:web="7521a619-7bcd-4ffb-ac2b-6b3915ceb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DDA88-3816-4AA4-B1B7-4FE4847D9FFA}"/>
</file>

<file path=customXml/itemProps2.xml><?xml version="1.0" encoding="utf-8"?>
<ds:datastoreItem xmlns:ds="http://schemas.openxmlformats.org/officeDocument/2006/customXml" ds:itemID="{EC9E7EE1-7529-4ECF-9A2A-D6198A8C4A8D}"/>
</file>

<file path=docProps/app.xml><?xml version="1.0" encoding="utf-8"?>
<Properties xmlns="http://schemas.openxmlformats.org/officeDocument/2006/extended-properties" xmlns:vt="http://schemas.openxmlformats.org/officeDocument/2006/docPropsVTypes">
  <TotalTime>566</TotalTime>
  <Words>723</Words>
  <Application>Microsoft Macintosh PowerPoint</Application>
  <PresentationFormat>Panorámica</PresentationFormat>
  <Paragraphs>48</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Montserrat</vt:lpstr>
      <vt:lpstr>Open Sans</vt:lpstr>
      <vt:lpstr>Tema de Office</vt:lpstr>
      <vt:lpstr>Presentación de PowerPoint</vt:lpstr>
      <vt:lpstr>ETHICS IN AUDIOVISUAL AND THE IMPORTANCE OR CONSENT FORMS FOR THE PEOPLE INVOLVED</vt:lpstr>
      <vt:lpstr>HOW TO GET CONSENT WHILE GATHERING CONTENT/STORIES</vt:lpstr>
      <vt:lpstr>HOW TO GET CONSENT WHILE GATHERING CONTENT/STORIES</vt:lpstr>
      <vt:lpstr>QUICK CHECKLIST TO TAKE CONSENT</vt:lpstr>
      <vt:lpstr>KEY RULES</vt:lpstr>
      <vt:lpstr>KEY RULES</vt:lpstr>
      <vt:lpstr>OTHER 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140</cp:revision>
  <dcterms:created xsi:type="dcterms:W3CDTF">2023-06-14T21:19:49Z</dcterms:created>
  <dcterms:modified xsi:type="dcterms:W3CDTF">2023-06-30T12:51:55Z</dcterms:modified>
</cp:coreProperties>
</file>